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256" r:id="rId3"/>
    <p:sldId id="257" r:id="rId4"/>
    <p:sldId id="258" r:id="rId5"/>
    <p:sldId id="260" r:id="rId6"/>
    <p:sldId id="261" r:id="rId7"/>
    <p:sldId id="263" r:id="rId8"/>
    <p:sldId id="262" r:id="rId9"/>
    <p:sldId id="264" r:id="rId10"/>
    <p:sldId id="265" r:id="rId11"/>
    <p:sldId id="266" r:id="rId12"/>
    <p:sldId id="268" r:id="rId13"/>
    <p:sldId id="267" r:id="rId14"/>
    <p:sldId id="269" r:id="rId15"/>
    <p:sldId id="270" r:id="rId16"/>
    <p:sldId id="274" r:id="rId17"/>
    <p:sldId id="272" r:id="rId18"/>
    <p:sldId id="273" r:id="rId19"/>
    <p:sldId id="271"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7689"/>
    <a:srgbClr val="261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60"/>
  </p:normalViewPr>
  <p:slideViewPr>
    <p:cSldViewPr snapToGrid="0">
      <p:cViewPr varScale="1">
        <p:scale>
          <a:sx n="86" d="100"/>
          <a:sy n="86" d="100"/>
        </p:scale>
        <p:origin x="165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19DD84D-75DE-452A-A533-C15383A406B8}"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241761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19DD84D-75DE-452A-A533-C15383A406B8}"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280739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19DD84D-75DE-452A-A533-C15383A406B8}"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37225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19DD84D-75DE-452A-A533-C15383A406B8}"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318653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19DD84D-75DE-452A-A533-C15383A406B8}"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128255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19DD84D-75DE-452A-A533-C15383A406B8}"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12835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19DD84D-75DE-452A-A533-C15383A406B8}"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122623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19DD84D-75DE-452A-A533-C15383A406B8}"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220129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DD84D-75DE-452A-A533-C15383A406B8}"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294705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19DD84D-75DE-452A-A533-C15383A406B8}"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375605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19DD84D-75DE-452A-A533-C15383A406B8}"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76986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DD84D-75DE-452A-A533-C15383A406B8}" type="datetimeFigureOut">
              <a:rPr lang="en-US" smtClean="0"/>
              <a:t>1/10/2022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214D6-DB23-49F4-A7C9-13EBA85CBE0C}" type="slidenum">
              <a:rPr lang="en-US" smtClean="0"/>
              <a:t>‹nr.›</a:t>
            </a:fld>
            <a:endParaRPr lang="en-US"/>
          </a:p>
        </p:txBody>
      </p:sp>
    </p:spTree>
    <p:extLst>
      <p:ext uri="{BB962C8B-B14F-4D97-AF65-F5344CB8AC3E}">
        <p14:creationId xmlns:p14="http://schemas.microsoft.com/office/powerpoint/2010/main" val="2251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9.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9.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2.jpe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0.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image" Target="../media/image4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5.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0.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0.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6.png"/><Relationship Id="rId7"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2.png"/><Relationship Id="rId5" Type="http://schemas.openxmlformats.org/officeDocument/2006/relationships/image" Target="../media/image51.png"/><Relationship Id="rId10" Type="http://schemas.openxmlformats.org/officeDocument/2006/relationships/image" Target="../media/image55.jpeg"/><Relationship Id="rId4" Type="http://schemas.openxmlformats.org/officeDocument/2006/relationships/image" Target="../media/image50.png"/><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sel and Gretel - forest, art, house, sweet, tree, fantasy, tale ...">
            <a:extLst>
              <a:ext uri="{FF2B5EF4-FFF2-40B4-BE49-F238E27FC236}">
                <a16:creationId xmlns:a16="http://schemas.microsoft.com/office/drawing/2014/main" id="{2F555985-7947-4997-852C-CBFF8762AC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66" t="-148" r="3375" b="148"/>
          <a:stretch/>
        </p:blipFill>
        <p:spPr bwMode="auto">
          <a:xfrm>
            <a:off x="0" y="-539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0" y="140159"/>
            <a:ext cx="9144000" cy="1036428"/>
          </a:xfrm>
        </p:spPr>
        <p:txBody>
          <a:bodyPr anchor="ctr">
            <a:noAutofit/>
          </a:bodyPr>
          <a:lstStyle/>
          <a:p>
            <a:r>
              <a:rPr lang="nl-NL" sz="6600" dirty="0">
                <a:solidFill>
                  <a:schemeClr val="bg1"/>
                </a:solidFill>
                <a:latin typeface="Chiller" panose="04020404031007020602" pitchFamily="82" charset="0"/>
                <a:ea typeface="coffee+tea demo" panose="02000603000000000000" pitchFamily="2" charset="0"/>
                <a:cs typeface="Courier New" panose="02070309020205020404" pitchFamily="49" charset="0"/>
              </a:rPr>
              <a:t>Speluitleg</a:t>
            </a:r>
            <a:endParaRPr lang="en-US" sz="6600" dirty="0">
              <a:solidFill>
                <a:schemeClr val="bg1"/>
              </a:solidFill>
              <a:latin typeface="Chiller" panose="04020404031007020602" pitchFamily="82" charset="0"/>
              <a:ea typeface="coffee+tea demo" panose="02000603000000000000" pitchFamily="2" charset="0"/>
              <a:cs typeface="Courier New" panose="02070309020205020404" pitchFamily="49" charset="0"/>
            </a:endParaRPr>
          </a:p>
        </p:txBody>
      </p:sp>
      <p:pic>
        <p:nvPicPr>
          <p:cNvPr id="4" name="Afbeelding 3">
            <a:extLst>
              <a:ext uri="{FF2B5EF4-FFF2-40B4-BE49-F238E27FC236}">
                <a16:creationId xmlns:a16="http://schemas.microsoft.com/office/drawing/2014/main" id="{A60B6EF6-61B9-419A-89B5-4B15478BC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
        <p:nvSpPr>
          <p:cNvPr id="3" name="Tekstvak 2">
            <a:extLst>
              <a:ext uri="{FF2B5EF4-FFF2-40B4-BE49-F238E27FC236}">
                <a16:creationId xmlns:a16="http://schemas.microsoft.com/office/drawing/2014/main" id="{75E6281C-C58F-4337-9FCD-4E924E453C8D}"/>
              </a:ext>
            </a:extLst>
          </p:cNvPr>
          <p:cNvSpPr txBox="1"/>
          <p:nvPr/>
        </p:nvSpPr>
        <p:spPr>
          <a:xfrm>
            <a:off x="497149" y="1555107"/>
            <a:ext cx="8149702" cy="4162306"/>
          </a:xfrm>
          <a:prstGeom prst="roundRect">
            <a:avLst>
              <a:gd name="adj" fmla="val 8893"/>
            </a:avLst>
          </a:prstGeom>
          <a:solidFill>
            <a:srgbClr val="837689">
              <a:alpha val="74902"/>
            </a:srgbClr>
          </a:solidFill>
        </p:spPr>
        <p:txBody>
          <a:bodyPr wrap="square" rtlCol="0">
            <a:spAutoFit/>
          </a:bodyPr>
          <a:lstStyle/>
          <a:p>
            <a:r>
              <a:rPr lang="nl-NL" sz="1400" b="1" dirty="0">
                <a:solidFill>
                  <a:schemeClr val="bg1">
                    <a:lumMod val="95000"/>
                  </a:schemeClr>
                </a:solidFill>
                <a:latin typeface="Bahnschrift Light Condensed" panose="020B0502040204020203" pitchFamily="34" charset="0"/>
              </a:rPr>
              <a:t>Voorbereiding</a:t>
            </a:r>
            <a:endParaRPr lang="nl-NL" sz="1400" dirty="0">
              <a:solidFill>
                <a:schemeClr val="bg1">
                  <a:lumMod val="95000"/>
                </a:schemeClr>
              </a:solidFill>
              <a:latin typeface="Bahnschrift Light Condensed" panose="020B0502040204020203" pitchFamily="34" charset="0"/>
            </a:endParaRPr>
          </a:p>
          <a:p>
            <a:r>
              <a:rPr lang="nl-NL" sz="1400" dirty="0">
                <a:solidFill>
                  <a:schemeClr val="bg1">
                    <a:lumMod val="95000"/>
                  </a:schemeClr>
                </a:solidFill>
                <a:latin typeface="Bahnschrift Light Condensed" panose="020B0502040204020203" pitchFamily="34" charset="0"/>
              </a:rPr>
              <a:t>Print alle opdrachten uit en stop ze per opdracht in een mapje.</a:t>
            </a:r>
          </a:p>
          <a:p>
            <a:r>
              <a:rPr lang="nl-NL" sz="1400" dirty="0">
                <a:solidFill>
                  <a:schemeClr val="bg1">
                    <a:lumMod val="95000"/>
                  </a:schemeClr>
                </a:solidFill>
                <a:latin typeface="Bahnschrift Light Condensed" panose="020B0502040204020203" pitchFamily="34" charset="0"/>
              </a:rPr>
              <a:t>Kopieer de laatste pagina’s van het verhaal van Hans en Grietje en verstop ze. Ik gebruikte de versie van Kapitein </a:t>
            </a:r>
            <a:r>
              <a:rPr lang="nl-NL" sz="1400" dirty="0" err="1">
                <a:solidFill>
                  <a:schemeClr val="bg1">
                    <a:lumMod val="95000"/>
                  </a:schemeClr>
                </a:solidFill>
                <a:latin typeface="Bahnschrift Light Condensed" panose="020B0502040204020203" pitchFamily="34" charset="0"/>
              </a:rPr>
              <a:t>Winokio</a:t>
            </a:r>
            <a:r>
              <a:rPr lang="nl-NL" sz="1400" dirty="0">
                <a:solidFill>
                  <a:schemeClr val="bg1">
                    <a:lumMod val="95000"/>
                  </a:schemeClr>
                </a:solidFill>
                <a:latin typeface="Bahnschrift Light Condensed" panose="020B0502040204020203" pitchFamily="34" charset="0"/>
              </a:rPr>
              <a:t>.</a:t>
            </a:r>
          </a:p>
          <a:p>
            <a:r>
              <a:rPr lang="nl-NL" sz="1400" dirty="0">
                <a:solidFill>
                  <a:schemeClr val="bg1">
                    <a:lumMod val="95000"/>
                  </a:schemeClr>
                </a:solidFill>
                <a:latin typeface="Bahnschrift Light Condensed" panose="020B0502040204020203" pitchFamily="34" charset="0"/>
              </a:rPr>
              <a:t>Roep de kinderen bij elkaar. Bind 9 stroken zwart </a:t>
            </a:r>
            <a:r>
              <a:rPr lang="nl-NL" sz="1400" dirty="0" err="1">
                <a:solidFill>
                  <a:schemeClr val="bg1">
                    <a:lumMod val="95000"/>
                  </a:schemeClr>
                </a:solidFill>
                <a:latin typeface="Bahnschrift Light Condensed" panose="020B0502040204020203" pitchFamily="34" charset="0"/>
              </a:rPr>
              <a:t>crêpe-papier</a:t>
            </a:r>
            <a:r>
              <a:rPr lang="nl-NL" sz="1400" dirty="0">
                <a:solidFill>
                  <a:schemeClr val="bg1">
                    <a:lumMod val="95000"/>
                  </a:schemeClr>
                </a:solidFill>
                <a:latin typeface="Bahnschrift Light Condensed" panose="020B0502040204020203" pitchFamily="34" charset="0"/>
              </a:rPr>
              <a:t> vast aan de doorgang. Dit zijn de tralies waarachter de kinderen opgesloten zullen zitten.</a:t>
            </a:r>
          </a:p>
          <a:p>
            <a:endParaRPr lang="nl-NL" sz="1400" dirty="0">
              <a:solidFill>
                <a:schemeClr val="bg1">
                  <a:lumMod val="95000"/>
                </a:schemeClr>
              </a:solidFill>
              <a:latin typeface="Bahnschrift Light Condensed" panose="020B0502040204020203" pitchFamily="34" charset="0"/>
            </a:endParaRPr>
          </a:p>
          <a:p>
            <a:r>
              <a:rPr lang="nl-NL" sz="1400" b="1" dirty="0">
                <a:solidFill>
                  <a:schemeClr val="bg1">
                    <a:lumMod val="95000"/>
                  </a:schemeClr>
                </a:solidFill>
                <a:latin typeface="Bahnschrift Light Condensed" panose="020B0502040204020203" pitchFamily="34" charset="0"/>
              </a:rPr>
              <a:t>Het spel</a:t>
            </a:r>
          </a:p>
          <a:p>
            <a:r>
              <a:rPr lang="nl-NL" sz="1400" dirty="0">
                <a:solidFill>
                  <a:schemeClr val="bg1">
                    <a:lumMod val="95000"/>
                  </a:schemeClr>
                </a:solidFill>
                <a:latin typeface="Bahnschrift Light Condensed" panose="020B0502040204020203" pitchFamily="34" charset="0"/>
              </a:rPr>
              <a:t>Vertel het eerste deel van het verhaal, tot je aan de pagina’s komt die ontbreken in je sprookjesboek. Plots verander je zelf in een heks en sluit je de kinderen op achter de tralies. De enige manier om te ontsnappen is door alle raadsels op te lossen. </a:t>
            </a:r>
          </a:p>
          <a:p>
            <a:r>
              <a:rPr lang="nl-NL" sz="1400" dirty="0">
                <a:solidFill>
                  <a:schemeClr val="bg1">
                    <a:lumMod val="95000"/>
                  </a:schemeClr>
                </a:solidFill>
                <a:latin typeface="Bahnschrift Light Condensed" panose="020B0502040204020203" pitchFamily="34" charset="0"/>
              </a:rPr>
              <a:t>(Start nu de PowerPoint met het spel.)</a:t>
            </a:r>
          </a:p>
          <a:p>
            <a:r>
              <a:rPr lang="nl-NL" sz="1400" dirty="0">
                <a:solidFill>
                  <a:schemeClr val="bg1">
                    <a:lumMod val="95000"/>
                  </a:schemeClr>
                </a:solidFill>
                <a:latin typeface="Bahnschrift Light Condensed" panose="020B0502040204020203" pitchFamily="34" charset="0"/>
              </a:rPr>
              <a:t>Per juist opgelost raadsel, wordt er één strook </a:t>
            </a:r>
            <a:r>
              <a:rPr lang="nl-NL" sz="1400" dirty="0" err="1">
                <a:solidFill>
                  <a:schemeClr val="bg1">
                    <a:lumMod val="95000"/>
                  </a:schemeClr>
                </a:solidFill>
                <a:latin typeface="Bahnschrift Light Condensed" panose="020B0502040204020203" pitchFamily="34" charset="0"/>
              </a:rPr>
              <a:t>crêpe-papier</a:t>
            </a:r>
            <a:r>
              <a:rPr lang="nl-NL" sz="1400" dirty="0">
                <a:solidFill>
                  <a:schemeClr val="bg1">
                    <a:lumMod val="95000"/>
                  </a:schemeClr>
                </a:solidFill>
                <a:latin typeface="Bahnschrift Light Condensed" panose="020B0502040204020203" pitchFamily="34" charset="0"/>
              </a:rPr>
              <a:t> weggehaald. De kinderen voeren klassikaal of in kleine groepjes de opdrachten uit.</a:t>
            </a:r>
          </a:p>
          <a:p>
            <a:r>
              <a:rPr lang="nl-NL" sz="1400" dirty="0">
                <a:solidFill>
                  <a:schemeClr val="bg1">
                    <a:lumMod val="95000"/>
                  </a:schemeClr>
                </a:solidFill>
                <a:latin typeface="Bahnschrift Light Condensed" panose="020B0502040204020203" pitchFamily="34" charset="0"/>
              </a:rPr>
              <a:t>De kinderen klikken op het juiste prentje. Als het antwoord juist is, krijgen ze een duim omhoog, indien niet, een duim naar beneden en krijgen ze opnieuw de dia van hetzelfde raadsel te zien.</a:t>
            </a:r>
          </a:p>
          <a:p>
            <a:r>
              <a:rPr lang="nl-NL" sz="1400" dirty="0">
                <a:solidFill>
                  <a:schemeClr val="bg1">
                    <a:lumMod val="95000"/>
                  </a:schemeClr>
                </a:solidFill>
                <a:latin typeface="Bahnschrift Light Condensed" panose="020B0502040204020203" pitchFamily="34" charset="0"/>
              </a:rPr>
              <a:t>Als de tralies volledig weg zijn, kunnen de kinderen op zoek naar de laatste pagina’s uit het sprookjes boek, al dan niet met een spoor van snoepjes dat ze kunnen volgen.</a:t>
            </a:r>
          </a:p>
          <a:p>
            <a:r>
              <a:rPr lang="nl-NL" sz="1400" dirty="0">
                <a:solidFill>
                  <a:schemeClr val="bg1">
                    <a:lumMod val="95000"/>
                  </a:schemeClr>
                </a:solidFill>
                <a:latin typeface="Bahnschrift Light Condensed" panose="020B0502040204020203" pitchFamily="34" charset="0"/>
              </a:rPr>
              <a:t>In de hoekjes van de antwoorddia’s en de opdrachten staat het bijhorende popje uit de taal- en rekenkastjes. (vb. Rex de Rijmheks, Toontje Patroontje, ...)</a:t>
            </a:r>
          </a:p>
        </p:txBody>
      </p:sp>
    </p:spTree>
    <p:extLst>
      <p:ext uri="{BB962C8B-B14F-4D97-AF65-F5344CB8AC3E}">
        <p14:creationId xmlns:p14="http://schemas.microsoft.com/office/powerpoint/2010/main" val="320686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24356" y="-1100941"/>
            <a:ext cx="6758127" cy="9006840"/>
          </a:xfrm>
          <a:prstGeom prst="rect">
            <a:avLst/>
          </a:prstGeom>
        </p:spPr>
      </p:pic>
      <p:sp>
        <p:nvSpPr>
          <p:cNvPr id="5" name="Rechthoek 4"/>
          <p:cNvSpPr/>
          <p:nvPr/>
        </p:nvSpPr>
        <p:spPr>
          <a:xfrm>
            <a:off x="1899920" y="5709920"/>
            <a:ext cx="660400" cy="518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4400" dirty="0">
                <a:solidFill>
                  <a:srgbClr val="261B23"/>
                </a:solidFill>
              </a:rPr>
              <a:t>?</a:t>
            </a:r>
            <a:endParaRPr lang="en-US" sz="4400" dirty="0">
              <a:solidFill>
                <a:srgbClr val="261B23"/>
              </a:solidFill>
            </a:endParaRPr>
          </a:p>
        </p:txBody>
      </p:sp>
      <p:pic>
        <p:nvPicPr>
          <p:cNvPr id="7" name="Picture 6" descr="Hansel and Gretel - forest, art, house, sweet, tree, fantasy, tale ...">
            <a:extLst>
              <a:ext uri="{FF2B5EF4-FFF2-40B4-BE49-F238E27FC236}">
                <a16:creationId xmlns:a16="http://schemas.microsoft.com/office/drawing/2014/main" id="{18D6BCF2-3EBF-4AAD-AEB8-3EF9854A5C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66" t="-148" r="3375" b="14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 2">
            <a:extLst>
              <a:ext uri="{FF2B5EF4-FFF2-40B4-BE49-F238E27FC236}">
                <a16:creationId xmlns:a16="http://schemas.microsoft.com/office/drawing/2014/main" id="{84D38998-32AE-49B3-8D2D-EC0BE921F6D2}"/>
              </a:ext>
            </a:extLst>
          </p:cNvPr>
          <p:cNvGraphicFramePr>
            <a:graphicFrameLocks noGrp="1"/>
          </p:cNvGraphicFramePr>
          <p:nvPr>
            <p:extLst>
              <p:ext uri="{D42A27DB-BD31-4B8C-83A1-F6EECF244321}">
                <p14:modId xmlns:p14="http://schemas.microsoft.com/office/powerpoint/2010/main" val="2072334182"/>
              </p:ext>
            </p:extLst>
          </p:nvPr>
        </p:nvGraphicFramePr>
        <p:xfrm>
          <a:off x="2131693" y="812799"/>
          <a:ext cx="857250" cy="5232402"/>
        </p:xfrm>
        <a:graphic>
          <a:graphicData uri="http://schemas.openxmlformats.org/drawingml/2006/table">
            <a:tbl>
              <a:tblPr firstRow="1" bandRow="1">
                <a:tableStyleId>{5940675A-B579-460E-94D1-54222C63F5DA}</a:tableStyleId>
              </a:tblPr>
              <a:tblGrid>
                <a:gridCol w="857250">
                  <a:extLst>
                    <a:ext uri="{9D8B030D-6E8A-4147-A177-3AD203B41FA5}">
                      <a16:colId xmlns:a16="http://schemas.microsoft.com/office/drawing/2014/main" val="3972525389"/>
                    </a:ext>
                  </a:extLst>
                </a:gridCol>
              </a:tblGrid>
              <a:tr h="747486">
                <a:tc>
                  <a:txBody>
                    <a:bodyPr/>
                    <a:lstStyle/>
                    <a:p>
                      <a:pPr algn="ctr"/>
                      <a:r>
                        <a:rPr lang="nl-NL" sz="3200" dirty="0">
                          <a:latin typeface="Arial Rounded MT Bold" panose="020F0704030504030204" pitchFamily="34" charset="0"/>
                        </a:rPr>
                        <a:t>M</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2437410704"/>
                  </a:ext>
                </a:extLst>
              </a:tr>
              <a:tr h="747486">
                <a:tc>
                  <a:txBody>
                    <a:bodyPr/>
                    <a:lstStyle/>
                    <a:p>
                      <a:pPr algn="ctr"/>
                      <a:r>
                        <a:rPr lang="nl-NL" sz="3200" dirty="0">
                          <a:latin typeface="Arial Rounded MT Bold" panose="020F0704030504030204" pitchFamily="34" charset="0"/>
                        </a:rPr>
                        <a:t>P</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2628661907"/>
                  </a:ext>
                </a:extLst>
              </a:tr>
              <a:tr h="747486">
                <a:tc>
                  <a:txBody>
                    <a:bodyPr/>
                    <a:lstStyle/>
                    <a:p>
                      <a:pPr algn="ctr"/>
                      <a:r>
                        <a:rPr lang="nl-NL" sz="3200" dirty="0">
                          <a:latin typeface="Arial Rounded MT Bold" panose="020F0704030504030204" pitchFamily="34" charset="0"/>
                        </a:rPr>
                        <a:t>K</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3198910090"/>
                  </a:ext>
                </a:extLst>
              </a:tr>
              <a:tr h="747486">
                <a:tc>
                  <a:txBody>
                    <a:bodyPr/>
                    <a:lstStyle/>
                    <a:p>
                      <a:pPr algn="ctr"/>
                      <a:r>
                        <a:rPr lang="nl-NL" sz="3200" dirty="0">
                          <a:latin typeface="Arial Rounded MT Bold" panose="020F0704030504030204" pitchFamily="34" charset="0"/>
                        </a:rPr>
                        <a:t>O</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2617114996"/>
                  </a:ext>
                </a:extLst>
              </a:tr>
              <a:tr h="747486">
                <a:tc>
                  <a:txBody>
                    <a:bodyPr/>
                    <a:lstStyle/>
                    <a:p>
                      <a:pPr algn="ctr"/>
                      <a:r>
                        <a:rPr lang="nl-NL" sz="3200" dirty="0">
                          <a:latin typeface="Arial Rounded MT Bold" panose="020F0704030504030204" pitchFamily="34" charset="0"/>
                        </a:rPr>
                        <a:t>S</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3904571243"/>
                  </a:ext>
                </a:extLst>
              </a:tr>
              <a:tr h="747486">
                <a:tc>
                  <a:txBody>
                    <a:bodyPr/>
                    <a:lstStyle/>
                    <a:p>
                      <a:pPr algn="ctr"/>
                      <a:r>
                        <a:rPr lang="nl-NL" sz="3200" dirty="0">
                          <a:latin typeface="Arial Rounded MT Bold" panose="020F0704030504030204" pitchFamily="34" charset="0"/>
                        </a:rPr>
                        <a:t>L</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1133183161"/>
                  </a:ext>
                </a:extLst>
              </a:tr>
              <a:tr h="747486">
                <a:tc>
                  <a:txBody>
                    <a:bodyPr/>
                    <a:lstStyle/>
                    <a:p>
                      <a:pPr algn="ctr"/>
                      <a:r>
                        <a:rPr lang="nl-NL" sz="3200" dirty="0">
                          <a:latin typeface="Arial Rounded MT Bold" panose="020F0704030504030204" pitchFamily="34" charset="0"/>
                        </a:rPr>
                        <a:t>R</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3799145201"/>
                  </a:ext>
                </a:extLst>
              </a:tr>
            </a:tbl>
          </a:graphicData>
        </a:graphic>
      </p:graphicFrame>
      <p:graphicFrame>
        <p:nvGraphicFramePr>
          <p:cNvPr id="9" name="Tabel 2">
            <a:extLst>
              <a:ext uri="{FF2B5EF4-FFF2-40B4-BE49-F238E27FC236}">
                <a16:creationId xmlns:a16="http://schemas.microsoft.com/office/drawing/2014/main" id="{8A9EB82C-095E-48E3-BE1A-A3B08E2C3983}"/>
              </a:ext>
            </a:extLst>
          </p:cNvPr>
          <p:cNvGraphicFramePr>
            <a:graphicFrameLocks noGrp="1"/>
          </p:cNvGraphicFramePr>
          <p:nvPr>
            <p:extLst>
              <p:ext uri="{D42A27DB-BD31-4B8C-83A1-F6EECF244321}">
                <p14:modId xmlns:p14="http://schemas.microsoft.com/office/powerpoint/2010/main" val="3389023456"/>
              </p:ext>
            </p:extLst>
          </p:nvPr>
        </p:nvGraphicFramePr>
        <p:xfrm>
          <a:off x="6155057" y="812799"/>
          <a:ext cx="857250" cy="5232402"/>
        </p:xfrm>
        <a:graphic>
          <a:graphicData uri="http://schemas.openxmlformats.org/drawingml/2006/table">
            <a:tbl>
              <a:tblPr firstRow="1" bandRow="1">
                <a:tableStyleId>{5940675A-B579-460E-94D1-54222C63F5DA}</a:tableStyleId>
              </a:tblPr>
              <a:tblGrid>
                <a:gridCol w="857250">
                  <a:extLst>
                    <a:ext uri="{9D8B030D-6E8A-4147-A177-3AD203B41FA5}">
                      <a16:colId xmlns:a16="http://schemas.microsoft.com/office/drawing/2014/main" val="3972525389"/>
                    </a:ext>
                  </a:extLst>
                </a:gridCol>
              </a:tblGrid>
              <a:tr h="747486">
                <a:tc>
                  <a:txBody>
                    <a:bodyPr/>
                    <a:lstStyle/>
                    <a:p>
                      <a:pPr algn="ctr"/>
                      <a:r>
                        <a:rPr lang="nl-NL" sz="3200" dirty="0">
                          <a:latin typeface="Arial Rounded MT Bold" panose="020F0704030504030204" pitchFamily="34" charset="0"/>
                        </a:rPr>
                        <a:t>?</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2437410704"/>
                  </a:ext>
                </a:extLst>
              </a:tr>
              <a:tr h="747486">
                <a:tc>
                  <a:txBody>
                    <a:bodyPr/>
                    <a:lstStyle/>
                    <a:p>
                      <a:pPr algn="ctr"/>
                      <a:r>
                        <a:rPr lang="nl-NL" sz="3200" dirty="0">
                          <a:latin typeface="Arial Rounded MT Bold" panose="020F0704030504030204" pitchFamily="34" charset="0"/>
                        </a:rPr>
                        <a:t>s</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2628661907"/>
                  </a:ext>
                </a:extLst>
              </a:tr>
              <a:tr h="747486">
                <a:tc>
                  <a:txBody>
                    <a:bodyPr/>
                    <a:lstStyle/>
                    <a:p>
                      <a:pPr algn="ctr"/>
                      <a:r>
                        <a:rPr lang="nl-NL" sz="3200" dirty="0">
                          <a:latin typeface="Arial Rounded MT Bold" panose="020F0704030504030204" pitchFamily="34" charset="0"/>
                        </a:rPr>
                        <a:t>l</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3198910090"/>
                  </a:ext>
                </a:extLst>
              </a:tr>
              <a:tr h="747486">
                <a:tc>
                  <a:txBody>
                    <a:bodyPr/>
                    <a:lstStyle/>
                    <a:p>
                      <a:pPr algn="ctr"/>
                      <a:r>
                        <a:rPr lang="nl-NL" sz="3200" dirty="0">
                          <a:latin typeface="Arial Rounded MT Bold" panose="020F0704030504030204" pitchFamily="34" charset="0"/>
                        </a:rPr>
                        <a:t>m</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2617114996"/>
                  </a:ext>
                </a:extLst>
              </a:tr>
              <a:tr h="747486">
                <a:tc>
                  <a:txBody>
                    <a:bodyPr/>
                    <a:lstStyle/>
                    <a:p>
                      <a:pPr algn="ctr"/>
                      <a:r>
                        <a:rPr lang="nl-NL" sz="3200" dirty="0">
                          <a:latin typeface="Arial Rounded MT Bold" panose="020F0704030504030204" pitchFamily="34" charset="0"/>
                        </a:rPr>
                        <a:t>o</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3904571243"/>
                  </a:ext>
                </a:extLst>
              </a:tr>
              <a:tr h="747486">
                <a:tc>
                  <a:txBody>
                    <a:bodyPr/>
                    <a:lstStyle/>
                    <a:p>
                      <a:pPr algn="ctr"/>
                      <a:r>
                        <a:rPr lang="nl-NL" sz="3200" dirty="0">
                          <a:latin typeface="Arial Rounded MT Bold" panose="020F0704030504030204" pitchFamily="34" charset="0"/>
                        </a:rPr>
                        <a:t>k</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1133183161"/>
                  </a:ext>
                </a:extLst>
              </a:tr>
              <a:tr h="747486">
                <a:tc>
                  <a:txBody>
                    <a:bodyPr/>
                    <a:lstStyle/>
                    <a:p>
                      <a:pPr algn="ctr"/>
                      <a:r>
                        <a:rPr lang="nl-NL" sz="3200" dirty="0">
                          <a:latin typeface="Arial Rounded MT Bold" panose="020F0704030504030204" pitchFamily="34" charset="0"/>
                        </a:rPr>
                        <a:t>p</a:t>
                      </a:r>
                      <a:endParaRPr lang="nl-BE" sz="3200" dirty="0">
                        <a:latin typeface="Arial Rounded MT Bold" panose="020F0704030504030204" pitchFamily="34" charset="0"/>
                      </a:endParaRPr>
                    </a:p>
                  </a:txBody>
                  <a:tcPr anchor="ctr">
                    <a:solidFill>
                      <a:srgbClr val="837689">
                        <a:alpha val="72157"/>
                      </a:srgbClr>
                    </a:solidFill>
                  </a:tcPr>
                </a:tc>
                <a:extLst>
                  <a:ext uri="{0D108BD9-81ED-4DB2-BD59-A6C34878D82A}">
                    <a16:rowId xmlns:a16="http://schemas.microsoft.com/office/drawing/2014/main" val="3799145201"/>
                  </a:ext>
                </a:extLst>
              </a:tr>
            </a:tbl>
          </a:graphicData>
        </a:graphic>
      </p:graphicFrame>
      <p:sp>
        <p:nvSpPr>
          <p:cNvPr id="10" name="Tekstvak 9">
            <a:extLst>
              <a:ext uri="{FF2B5EF4-FFF2-40B4-BE49-F238E27FC236}">
                <a16:creationId xmlns:a16="http://schemas.microsoft.com/office/drawing/2014/main" id="{9569FF7E-E72D-47F3-A9BC-94F5EB1F1462}"/>
              </a:ext>
            </a:extLst>
          </p:cNvPr>
          <p:cNvSpPr txBox="1"/>
          <p:nvPr/>
        </p:nvSpPr>
        <p:spPr>
          <a:xfrm>
            <a:off x="137160" y="10837"/>
            <a:ext cx="8869680" cy="646331"/>
          </a:xfrm>
          <a:prstGeom prst="rect">
            <a:avLst/>
          </a:prstGeom>
          <a:noFill/>
        </p:spPr>
        <p:txBody>
          <a:bodyPr wrap="square" rtlCol="0">
            <a:spAutoFit/>
          </a:bodyPr>
          <a:lstStyle/>
          <a:p>
            <a:pPr algn="ctr"/>
            <a:r>
              <a:rPr lang="nl-NL" sz="3600" dirty="0">
                <a:solidFill>
                  <a:schemeClr val="bg1">
                    <a:lumMod val="95000"/>
                  </a:schemeClr>
                </a:solidFill>
                <a:latin typeface="Chiller" panose="04020404031007020602" pitchFamily="82" charset="0"/>
              </a:rPr>
              <a:t>Verbind de drukletters met de leesletters. Welke ontbreekt?</a:t>
            </a:r>
            <a:endParaRPr lang="nl-BE" sz="3600" dirty="0">
              <a:solidFill>
                <a:schemeClr val="bg1">
                  <a:lumMod val="95000"/>
                </a:schemeClr>
              </a:solidFill>
              <a:latin typeface="Chiller" panose="04020404031007020602" pitchFamily="82" charset="0"/>
            </a:endParaRPr>
          </a:p>
        </p:txBody>
      </p:sp>
      <p:pic>
        <p:nvPicPr>
          <p:cNvPr id="12" name="Picture 6" descr="Afbeeldingsresultaat voor caterpillar clipart">
            <a:extLst>
              <a:ext uri="{FF2B5EF4-FFF2-40B4-BE49-F238E27FC236}">
                <a16:creationId xmlns:a16="http://schemas.microsoft.com/office/drawing/2014/main" id="{CCF00DD8-AE44-42FC-9AAD-703C3ABAA2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5569" y="6065837"/>
            <a:ext cx="1221741" cy="486475"/>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extLst>
              <a:ext uri="{FF2B5EF4-FFF2-40B4-BE49-F238E27FC236}">
                <a16:creationId xmlns:a16="http://schemas.microsoft.com/office/drawing/2014/main" id="{69D1C4F5-C65A-4312-93FE-4392927571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141140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lloween candy clip art free clipart images (With images) | Cli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74675">
            <a:off x="3174190" y="3426824"/>
            <a:ext cx="1889761" cy="1656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lloween candy clip art free clipart images (With images) | Clip ..."/>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183991">
            <a:off x="4023359" y="1725636"/>
            <a:ext cx="1889761" cy="16566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2778729" y="2123592"/>
            <a:ext cx="1696720" cy="86077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F5132180-E8C0-418F-9BE6-C509D1FEAB7F}"/>
              </a:ext>
            </a:extLst>
          </p:cNvPr>
          <p:cNvSpPr txBox="1"/>
          <p:nvPr/>
        </p:nvSpPr>
        <p:spPr>
          <a:xfrm>
            <a:off x="135890" y="192112"/>
            <a:ext cx="3151334" cy="523220"/>
          </a:xfrm>
          <a:prstGeom prst="rect">
            <a:avLst/>
          </a:prstGeom>
          <a:noFill/>
        </p:spPr>
        <p:txBody>
          <a:bodyPr wrap="square" rtlCol="0">
            <a:spAutoFit/>
          </a:bodyPr>
          <a:lstStyle/>
          <a:p>
            <a:pPr algn="ctr"/>
            <a:r>
              <a:rPr lang="nl-NL" sz="2800" dirty="0">
                <a:latin typeface="Chiller" panose="04020404031007020602" pitchFamily="82" charset="0"/>
              </a:rPr>
              <a:t>Zoek de minste snoepjes.</a:t>
            </a:r>
            <a:endParaRPr lang="nl-BE" sz="2800" dirty="0">
              <a:latin typeface="Chiller" panose="04020404031007020602" pitchFamily="82" charset="0"/>
            </a:endParaRPr>
          </a:p>
        </p:txBody>
      </p:sp>
      <p:pic>
        <p:nvPicPr>
          <p:cNvPr id="9" name="Picture 2" descr="Afbeeldingsresultaat voor ladybug clipart">
            <a:extLst>
              <a:ext uri="{FF2B5EF4-FFF2-40B4-BE49-F238E27FC236}">
                <a16:creationId xmlns:a16="http://schemas.microsoft.com/office/drawing/2014/main" id="{E482D3AC-CEDD-4688-8CA0-2D346D1FC5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772B6D47-C847-496F-AE29-D541FBAE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126132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lloween candy clip art free clipart images (With images) | Clip ..."/>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183991">
            <a:off x="4023359" y="1725636"/>
            <a:ext cx="1889761" cy="16566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2315379">
            <a:off x="3627898" y="3637773"/>
            <a:ext cx="1696720" cy="8607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2643935" y="2759893"/>
            <a:ext cx="1696720" cy="8607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8893826">
            <a:off x="5045881" y="3369396"/>
            <a:ext cx="1696720" cy="86077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DB8F10A6-CA8A-4633-A0DE-C1B3763BF27B}"/>
              </a:ext>
            </a:extLst>
          </p:cNvPr>
          <p:cNvSpPr txBox="1"/>
          <p:nvPr/>
        </p:nvSpPr>
        <p:spPr>
          <a:xfrm>
            <a:off x="135890" y="192112"/>
            <a:ext cx="3151334" cy="523220"/>
          </a:xfrm>
          <a:prstGeom prst="rect">
            <a:avLst/>
          </a:prstGeom>
          <a:noFill/>
        </p:spPr>
        <p:txBody>
          <a:bodyPr wrap="square" rtlCol="0">
            <a:spAutoFit/>
          </a:bodyPr>
          <a:lstStyle/>
          <a:p>
            <a:pPr algn="ctr"/>
            <a:r>
              <a:rPr lang="nl-NL" sz="2800" dirty="0">
                <a:latin typeface="Chiller" panose="04020404031007020602" pitchFamily="82" charset="0"/>
              </a:rPr>
              <a:t>Zoek de minste snoepjes.</a:t>
            </a:r>
            <a:endParaRPr lang="nl-BE" sz="2800" dirty="0">
              <a:latin typeface="Chiller" panose="04020404031007020602" pitchFamily="82" charset="0"/>
            </a:endParaRPr>
          </a:p>
        </p:txBody>
      </p:sp>
      <p:pic>
        <p:nvPicPr>
          <p:cNvPr id="9" name="Picture 2" descr="Afbeeldingsresultaat voor ladybug clipart">
            <a:extLst>
              <a:ext uri="{FF2B5EF4-FFF2-40B4-BE49-F238E27FC236}">
                <a16:creationId xmlns:a16="http://schemas.microsoft.com/office/drawing/2014/main" id="{04587176-6D69-458A-8F7D-E24BA93EB9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3A3ADCBA-9763-4BE8-98AA-52B5E1653E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259909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lloween candy clip art free clipart images (With images) | Cli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4" y="671625"/>
            <a:ext cx="6169026" cy="54081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4609053" y="1653374"/>
            <a:ext cx="5740729" cy="291238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5B60C15-0836-4E88-94F2-84E28CF20E30}"/>
              </a:ext>
            </a:extLst>
          </p:cNvPr>
          <p:cNvSpPr txBox="1"/>
          <p:nvPr/>
        </p:nvSpPr>
        <p:spPr>
          <a:xfrm>
            <a:off x="135890" y="192112"/>
            <a:ext cx="3151334" cy="523220"/>
          </a:xfrm>
          <a:prstGeom prst="rect">
            <a:avLst/>
          </a:prstGeom>
          <a:noFill/>
        </p:spPr>
        <p:txBody>
          <a:bodyPr wrap="square" rtlCol="0">
            <a:spAutoFit/>
          </a:bodyPr>
          <a:lstStyle/>
          <a:p>
            <a:pPr algn="ctr"/>
            <a:r>
              <a:rPr lang="nl-NL" sz="2800" dirty="0">
                <a:latin typeface="Chiller" panose="04020404031007020602" pitchFamily="82" charset="0"/>
              </a:rPr>
              <a:t>Zoek de minste snoepjes.</a:t>
            </a:r>
            <a:endParaRPr lang="nl-BE" sz="2800" dirty="0">
              <a:latin typeface="Chiller" panose="04020404031007020602" pitchFamily="82" charset="0"/>
            </a:endParaRPr>
          </a:p>
        </p:txBody>
      </p:sp>
      <p:pic>
        <p:nvPicPr>
          <p:cNvPr id="5" name="Picture 2" descr="Afbeeldingsresultaat voor ladybug clipart">
            <a:extLst>
              <a:ext uri="{FF2B5EF4-FFF2-40B4-BE49-F238E27FC236}">
                <a16:creationId xmlns:a16="http://schemas.microsoft.com/office/drawing/2014/main" id="{60674418-5868-49D9-AE8F-58D81C5228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7D41487-9BA1-4A44-8E3C-06EF53E7F4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3420804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lloween candy clip art free clipart images (With images) | Cli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4" y="2395117"/>
            <a:ext cx="4203066" cy="36846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3010059" y="576495"/>
            <a:ext cx="4194737" cy="21280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3901646" y="2232632"/>
            <a:ext cx="5740729" cy="291238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DA8EA103-5F2E-43BB-BB73-375DEA91A99B}"/>
              </a:ext>
            </a:extLst>
          </p:cNvPr>
          <p:cNvSpPr txBox="1"/>
          <p:nvPr/>
        </p:nvSpPr>
        <p:spPr>
          <a:xfrm>
            <a:off x="135890" y="192112"/>
            <a:ext cx="3151334" cy="523220"/>
          </a:xfrm>
          <a:prstGeom prst="rect">
            <a:avLst/>
          </a:prstGeom>
          <a:noFill/>
        </p:spPr>
        <p:txBody>
          <a:bodyPr wrap="square" rtlCol="0">
            <a:spAutoFit/>
          </a:bodyPr>
          <a:lstStyle/>
          <a:p>
            <a:pPr algn="ctr"/>
            <a:r>
              <a:rPr lang="nl-NL" sz="2800" dirty="0">
                <a:latin typeface="Chiller" panose="04020404031007020602" pitchFamily="82" charset="0"/>
              </a:rPr>
              <a:t>Zoek de minste snoepjes.</a:t>
            </a:r>
            <a:endParaRPr lang="nl-BE" sz="2800" dirty="0">
              <a:latin typeface="Chiller" panose="04020404031007020602" pitchFamily="82" charset="0"/>
            </a:endParaRPr>
          </a:p>
        </p:txBody>
      </p:sp>
      <p:pic>
        <p:nvPicPr>
          <p:cNvPr id="6" name="Picture 2" descr="Afbeeldingsresultaat voor ladybug clipart">
            <a:extLst>
              <a:ext uri="{FF2B5EF4-FFF2-40B4-BE49-F238E27FC236}">
                <a16:creationId xmlns:a16="http://schemas.microsoft.com/office/drawing/2014/main" id="{089EBF06-4A9B-42D2-8EC5-7E4863D8E3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59E8FAE6-E61F-40A0-A923-ECD45749C9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268907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d and Yellow Candy Clipart Free PNG Image｜Illusto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697" b="24243"/>
          <a:stretch/>
        </p:blipFill>
        <p:spPr bwMode="auto">
          <a:xfrm>
            <a:off x="0" y="3032568"/>
            <a:ext cx="1422919" cy="7407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d and Yellow Candy Clipart Free PNG Image｜Illusto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697" b="24243"/>
          <a:stretch/>
        </p:blipFill>
        <p:spPr bwMode="auto">
          <a:xfrm>
            <a:off x="2305291" y="3032568"/>
            <a:ext cx="1422919" cy="7407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d and Yellow Candy Clipart Free PNG Image｜Illusto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697" b="24243"/>
          <a:stretch/>
        </p:blipFill>
        <p:spPr bwMode="auto">
          <a:xfrm>
            <a:off x="4610582" y="3032568"/>
            <a:ext cx="1422919" cy="7407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d and Yellow Candy Clipart Free PNG Image｜Illusto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697" b="24243"/>
          <a:stretch/>
        </p:blipFill>
        <p:spPr bwMode="auto">
          <a:xfrm>
            <a:off x="6915873" y="3032568"/>
            <a:ext cx="1422919" cy="74077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7818441" y="2679682"/>
            <a:ext cx="1803576" cy="1446550"/>
          </a:xfrm>
          <a:prstGeom prst="rect">
            <a:avLst/>
          </a:prstGeom>
          <a:noFill/>
        </p:spPr>
        <p:txBody>
          <a:bodyPr wrap="square" rtlCol="0">
            <a:spAutoFit/>
          </a:bodyPr>
          <a:lstStyle/>
          <a:p>
            <a:pPr algn="ctr"/>
            <a:r>
              <a:rPr lang="nl-NL" sz="8800" dirty="0"/>
              <a:t>?</a:t>
            </a:r>
            <a:endParaRPr lang="en-US" sz="8800" dirty="0"/>
          </a:p>
        </p:txBody>
      </p:sp>
      <p:pic>
        <p:nvPicPr>
          <p:cNvPr id="10244" name="Picture 4" descr="Candy Clip Art at Clker.com - vector clip art online, royalty fre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678" y="2990078"/>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ndy Clip Art at Clker.com - vector clip art online, royalty fre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4297" y="2990078"/>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andy Clip Art at Clker.com - vector clip art online, royalty fre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041" y="2990078"/>
            <a:ext cx="712526" cy="825757"/>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DD75C69A-6418-47BF-B64D-824DF56147D3}"/>
              </a:ext>
            </a:extLst>
          </p:cNvPr>
          <p:cNvSpPr txBox="1"/>
          <p:nvPr/>
        </p:nvSpPr>
        <p:spPr>
          <a:xfrm>
            <a:off x="135890" y="192112"/>
            <a:ext cx="3151334" cy="954107"/>
          </a:xfrm>
          <a:prstGeom prst="rect">
            <a:avLst/>
          </a:prstGeom>
          <a:noFill/>
        </p:spPr>
        <p:txBody>
          <a:bodyPr wrap="square" rtlCol="0">
            <a:spAutoFit/>
          </a:bodyPr>
          <a:lstStyle/>
          <a:p>
            <a:r>
              <a:rPr lang="nl-NL" sz="2800" dirty="0">
                <a:latin typeface="Chiller" panose="04020404031007020602" pitchFamily="82" charset="0"/>
              </a:rPr>
              <a:t>Vul het patroon aan.</a:t>
            </a:r>
          </a:p>
          <a:p>
            <a:r>
              <a:rPr lang="nl-NL" sz="2800" dirty="0">
                <a:latin typeface="Chiller" panose="04020404031007020602" pitchFamily="82" charset="0"/>
              </a:rPr>
              <a:t>Welk kaartje blijft over?</a:t>
            </a:r>
            <a:endParaRPr lang="nl-BE" sz="2800" dirty="0">
              <a:latin typeface="Chiller" panose="04020404031007020602" pitchFamily="82" charset="0"/>
            </a:endParaRPr>
          </a:p>
        </p:txBody>
      </p:sp>
      <p:pic>
        <p:nvPicPr>
          <p:cNvPr id="16" name="Picture 10" descr="Colorful hand drawing cute boy with striped shirt Vector Image">
            <a:extLst>
              <a:ext uri="{FF2B5EF4-FFF2-40B4-BE49-F238E27FC236}">
                <a16:creationId xmlns:a16="http://schemas.microsoft.com/office/drawing/2014/main" id="{C7281D51-AC67-4CCF-A82A-8BE1AEA0F11F}"/>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8257295" y="5624066"/>
            <a:ext cx="629800" cy="899034"/>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6D381907-8DA5-43B0-9139-F361756EC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37836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5538577" y="2679680"/>
            <a:ext cx="1803576" cy="1446550"/>
          </a:xfrm>
          <a:prstGeom prst="rect">
            <a:avLst/>
          </a:prstGeom>
          <a:noFill/>
        </p:spPr>
        <p:txBody>
          <a:bodyPr wrap="square" rtlCol="0">
            <a:spAutoFit/>
          </a:bodyPr>
          <a:lstStyle/>
          <a:p>
            <a:pPr algn="ctr"/>
            <a:r>
              <a:rPr lang="nl-NL" sz="8800" dirty="0"/>
              <a:t>?</a:t>
            </a:r>
            <a:endParaRPr lang="en-US" sz="8800" dirty="0"/>
          </a:p>
        </p:txBody>
      </p:sp>
      <p:pic>
        <p:nvPicPr>
          <p:cNvPr id="10244"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254" y="2947590"/>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otton candy clipart black and white free 2 - Clipartix"/>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73" y="2925158"/>
            <a:ext cx="955595" cy="9555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4317" y="2947590"/>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tton candy clipart black and white free 2 - Clipartix"/>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9636" y="2925158"/>
            <a:ext cx="955595" cy="9555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9380" y="2947590"/>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tton candy clipart black and white free 2 - Clipartix"/>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4699" y="2925158"/>
            <a:ext cx="955595" cy="9555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4443" y="2947590"/>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otton candy clipart black and white free 2 - Clipartix"/>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9762" y="2925158"/>
            <a:ext cx="955595" cy="9555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506" y="2947590"/>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569" y="2947590"/>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otton candy clipart black and white free 2 - Clipartix"/>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9888" y="2925158"/>
            <a:ext cx="955595" cy="955595"/>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a:extLst>
              <a:ext uri="{FF2B5EF4-FFF2-40B4-BE49-F238E27FC236}">
                <a16:creationId xmlns:a16="http://schemas.microsoft.com/office/drawing/2014/main" id="{809EE224-8EB6-45A8-85E7-02DCE39A9659}"/>
              </a:ext>
            </a:extLst>
          </p:cNvPr>
          <p:cNvSpPr txBox="1"/>
          <p:nvPr/>
        </p:nvSpPr>
        <p:spPr>
          <a:xfrm>
            <a:off x="135890" y="192112"/>
            <a:ext cx="3151334" cy="954107"/>
          </a:xfrm>
          <a:prstGeom prst="rect">
            <a:avLst/>
          </a:prstGeom>
          <a:noFill/>
        </p:spPr>
        <p:txBody>
          <a:bodyPr wrap="square" rtlCol="0">
            <a:spAutoFit/>
          </a:bodyPr>
          <a:lstStyle/>
          <a:p>
            <a:r>
              <a:rPr lang="nl-NL" sz="2800" dirty="0">
                <a:latin typeface="Chiller" panose="04020404031007020602" pitchFamily="82" charset="0"/>
              </a:rPr>
              <a:t>Vul het patroon aan.</a:t>
            </a:r>
          </a:p>
          <a:p>
            <a:r>
              <a:rPr lang="nl-NL" sz="2800" dirty="0">
                <a:latin typeface="Chiller" panose="04020404031007020602" pitchFamily="82" charset="0"/>
              </a:rPr>
              <a:t>Welk kaartje blijft over?</a:t>
            </a:r>
            <a:endParaRPr lang="nl-BE" sz="2800" dirty="0">
              <a:latin typeface="Chiller" panose="04020404031007020602" pitchFamily="82" charset="0"/>
            </a:endParaRPr>
          </a:p>
        </p:txBody>
      </p:sp>
      <p:pic>
        <p:nvPicPr>
          <p:cNvPr id="22" name="Picture 10" descr="Colorful hand drawing cute boy with striped shirt Vector Image">
            <a:extLst>
              <a:ext uri="{FF2B5EF4-FFF2-40B4-BE49-F238E27FC236}">
                <a16:creationId xmlns:a16="http://schemas.microsoft.com/office/drawing/2014/main" id="{55A0D890-4250-44B2-AA6D-BC94858A4253}"/>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8257295" y="5624066"/>
            <a:ext cx="629800" cy="899034"/>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a:extLst>
              <a:ext uri="{FF2B5EF4-FFF2-40B4-BE49-F238E27FC236}">
                <a16:creationId xmlns:a16="http://schemas.microsoft.com/office/drawing/2014/main" id="{3E98CCD3-2281-434E-87D2-59284B985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109715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8E57C199-CF9F-435A-ADEB-59ABA5A7954B}"/>
              </a:ext>
            </a:extLst>
          </p:cNvPr>
          <p:cNvSpPr/>
          <p:nvPr/>
        </p:nvSpPr>
        <p:spPr>
          <a:xfrm>
            <a:off x="0" y="0"/>
            <a:ext cx="9144000" cy="685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nl-BE"/>
          </a:p>
        </p:txBody>
      </p:sp>
      <p:sp>
        <p:nvSpPr>
          <p:cNvPr id="8" name="Tekstvak 7"/>
          <p:cNvSpPr txBox="1"/>
          <p:nvPr/>
        </p:nvSpPr>
        <p:spPr>
          <a:xfrm>
            <a:off x="7934187" y="2679681"/>
            <a:ext cx="1803576" cy="1446550"/>
          </a:xfrm>
          <a:prstGeom prst="rect">
            <a:avLst/>
          </a:prstGeom>
          <a:noFill/>
        </p:spPr>
        <p:txBody>
          <a:bodyPr wrap="square" rtlCol="0">
            <a:spAutoFit/>
          </a:bodyPr>
          <a:lstStyle/>
          <a:p>
            <a:pPr algn="ctr"/>
            <a:r>
              <a:rPr lang="nl-NL" sz="8800" dirty="0"/>
              <a:t>?</a:t>
            </a:r>
            <a:endParaRPr lang="en-US" sz="8800" dirty="0"/>
          </a:p>
        </p:txBody>
      </p:sp>
      <p:pic>
        <p:nvPicPr>
          <p:cNvPr id="10244"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50" y="2955111"/>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818" y="2955111"/>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1365538" y="2861890"/>
            <a:ext cx="1639748" cy="8318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874" y="2955112"/>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442" y="2955112"/>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3895162" y="2861891"/>
            <a:ext cx="1639748" cy="8318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0498" y="2955113"/>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3066" y="2955113"/>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6424786" y="2861892"/>
            <a:ext cx="1639748" cy="8318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0122" y="2955114"/>
            <a:ext cx="712526" cy="825757"/>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5DA37B2E-99F1-4512-9980-D25DCE66C38D}"/>
              </a:ext>
            </a:extLst>
          </p:cNvPr>
          <p:cNvSpPr txBox="1"/>
          <p:nvPr/>
        </p:nvSpPr>
        <p:spPr>
          <a:xfrm>
            <a:off x="135890" y="192112"/>
            <a:ext cx="3151334" cy="954107"/>
          </a:xfrm>
          <a:prstGeom prst="rect">
            <a:avLst/>
          </a:prstGeom>
          <a:noFill/>
        </p:spPr>
        <p:txBody>
          <a:bodyPr wrap="square" rtlCol="0">
            <a:spAutoFit/>
          </a:bodyPr>
          <a:lstStyle/>
          <a:p>
            <a:r>
              <a:rPr lang="nl-NL" sz="2800" dirty="0">
                <a:latin typeface="Chiller" panose="04020404031007020602" pitchFamily="82" charset="0"/>
              </a:rPr>
              <a:t>Vul het patroon aan.</a:t>
            </a:r>
          </a:p>
          <a:p>
            <a:r>
              <a:rPr lang="nl-NL" sz="2800" dirty="0">
                <a:latin typeface="Chiller" panose="04020404031007020602" pitchFamily="82" charset="0"/>
              </a:rPr>
              <a:t>Welk kaartje blijft over?</a:t>
            </a:r>
            <a:endParaRPr lang="nl-BE" sz="2800" dirty="0">
              <a:latin typeface="Chiller" panose="04020404031007020602" pitchFamily="82" charset="0"/>
            </a:endParaRPr>
          </a:p>
        </p:txBody>
      </p:sp>
      <p:pic>
        <p:nvPicPr>
          <p:cNvPr id="14" name="Picture 10" descr="Colorful hand drawing cute boy with striped shirt Vector Image">
            <a:extLst>
              <a:ext uri="{FF2B5EF4-FFF2-40B4-BE49-F238E27FC236}">
                <a16:creationId xmlns:a16="http://schemas.microsoft.com/office/drawing/2014/main" id="{CBC31936-923C-46C7-9EE0-D74CC38889AF}"/>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8257295" y="5624066"/>
            <a:ext cx="629800" cy="899034"/>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a:extLst>
              <a:ext uri="{FF2B5EF4-FFF2-40B4-BE49-F238E27FC236}">
                <a16:creationId xmlns:a16="http://schemas.microsoft.com/office/drawing/2014/main" id="{A492DC90-3FB7-40A0-B6C7-55E1CC1CC8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287350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7934187" y="2679681"/>
            <a:ext cx="1803576" cy="1446550"/>
          </a:xfrm>
          <a:prstGeom prst="rect">
            <a:avLst/>
          </a:prstGeom>
          <a:noFill/>
        </p:spPr>
        <p:txBody>
          <a:bodyPr wrap="square" rtlCol="0">
            <a:spAutoFit/>
          </a:bodyPr>
          <a:lstStyle/>
          <a:p>
            <a:pPr algn="ctr"/>
            <a:r>
              <a:rPr lang="nl-NL" sz="8800" dirty="0"/>
              <a:t>?</a:t>
            </a:r>
            <a:endParaRPr lang="en-US" sz="8800" dirty="0"/>
          </a:p>
        </p:txBody>
      </p:sp>
      <p:pic>
        <p:nvPicPr>
          <p:cNvPr id="10244"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50" y="2955111"/>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1365538" y="2861890"/>
            <a:ext cx="1639748" cy="8318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874" y="2955112"/>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3895162" y="2861891"/>
            <a:ext cx="1639748" cy="8318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0498" y="2955113"/>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6424786" y="2861892"/>
            <a:ext cx="1639748" cy="8318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0122" y="2955114"/>
            <a:ext cx="712526" cy="8257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d and Yellow Candy Clipart Free PNG Image｜Illus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97" b="24243"/>
          <a:stretch/>
        </p:blipFill>
        <p:spPr bwMode="auto">
          <a:xfrm>
            <a:off x="865749" y="3000034"/>
            <a:ext cx="1067191" cy="5555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d and Yellow Candy Clipart Free PNG Image｜Illus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97" b="24243"/>
          <a:stretch/>
        </p:blipFill>
        <p:spPr bwMode="auto">
          <a:xfrm>
            <a:off x="3439484" y="3011608"/>
            <a:ext cx="1067191" cy="5555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ed and Yellow Candy Clipart Free PNG Image｜Illus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97" b="24243"/>
          <a:stretch/>
        </p:blipFill>
        <p:spPr bwMode="auto">
          <a:xfrm>
            <a:off x="5943769" y="3023182"/>
            <a:ext cx="1067191" cy="555585"/>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5E37E068-0266-4413-9E98-5B12902332D6}"/>
              </a:ext>
            </a:extLst>
          </p:cNvPr>
          <p:cNvSpPr txBox="1"/>
          <p:nvPr/>
        </p:nvSpPr>
        <p:spPr>
          <a:xfrm>
            <a:off x="135890" y="192112"/>
            <a:ext cx="3151334" cy="954107"/>
          </a:xfrm>
          <a:prstGeom prst="rect">
            <a:avLst/>
          </a:prstGeom>
          <a:noFill/>
        </p:spPr>
        <p:txBody>
          <a:bodyPr wrap="square" rtlCol="0">
            <a:spAutoFit/>
          </a:bodyPr>
          <a:lstStyle/>
          <a:p>
            <a:r>
              <a:rPr lang="nl-NL" sz="2800" dirty="0">
                <a:latin typeface="Chiller" panose="04020404031007020602" pitchFamily="82" charset="0"/>
              </a:rPr>
              <a:t>Vul het patroon aan.</a:t>
            </a:r>
          </a:p>
          <a:p>
            <a:r>
              <a:rPr lang="nl-NL" sz="2800" dirty="0">
                <a:latin typeface="Chiller" panose="04020404031007020602" pitchFamily="82" charset="0"/>
              </a:rPr>
              <a:t>Welk kaartje blijft over?</a:t>
            </a:r>
            <a:endParaRPr lang="nl-BE" sz="2800" dirty="0">
              <a:latin typeface="Chiller" panose="04020404031007020602" pitchFamily="82" charset="0"/>
            </a:endParaRPr>
          </a:p>
        </p:txBody>
      </p:sp>
      <p:pic>
        <p:nvPicPr>
          <p:cNvPr id="19" name="Picture 10" descr="Colorful hand drawing cute boy with striped shirt Vector Image">
            <a:extLst>
              <a:ext uri="{FF2B5EF4-FFF2-40B4-BE49-F238E27FC236}">
                <a16:creationId xmlns:a16="http://schemas.microsoft.com/office/drawing/2014/main" id="{2DB54830-8857-4D29-BD88-686A34DFB24E}"/>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8257295" y="5624066"/>
            <a:ext cx="629800" cy="899034"/>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a:extLst>
              <a:ext uri="{FF2B5EF4-FFF2-40B4-BE49-F238E27FC236}">
                <a16:creationId xmlns:a16="http://schemas.microsoft.com/office/drawing/2014/main" id="{CE174EF1-173E-4118-B36A-F4C006C693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4162943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3339875102"/>
              </p:ext>
            </p:extLst>
          </p:nvPr>
        </p:nvGraphicFramePr>
        <p:xfrm>
          <a:off x="987425" y="2577465"/>
          <a:ext cx="6299200" cy="1300480"/>
        </p:xfrm>
        <a:graphic>
          <a:graphicData uri="http://schemas.openxmlformats.org/drawingml/2006/table">
            <a:tbl>
              <a:tblPr firstRow="1" bandRow="1">
                <a:tableStyleId>{5940675A-B579-460E-94D1-54222C63F5DA}</a:tableStyleId>
              </a:tblPr>
              <a:tblGrid>
                <a:gridCol w="1259840">
                  <a:extLst>
                    <a:ext uri="{9D8B030D-6E8A-4147-A177-3AD203B41FA5}">
                      <a16:colId xmlns:a16="http://schemas.microsoft.com/office/drawing/2014/main" val="1684341842"/>
                    </a:ext>
                  </a:extLst>
                </a:gridCol>
                <a:gridCol w="1259840">
                  <a:extLst>
                    <a:ext uri="{9D8B030D-6E8A-4147-A177-3AD203B41FA5}">
                      <a16:colId xmlns:a16="http://schemas.microsoft.com/office/drawing/2014/main" val="1605103613"/>
                    </a:ext>
                  </a:extLst>
                </a:gridCol>
                <a:gridCol w="1259840">
                  <a:extLst>
                    <a:ext uri="{9D8B030D-6E8A-4147-A177-3AD203B41FA5}">
                      <a16:colId xmlns:a16="http://schemas.microsoft.com/office/drawing/2014/main" val="3248902696"/>
                    </a:ext>
                  </a:extLst>
                </a:gridCol>
                <a:gridCol w="1259840">
                  <a:extLst>
                    <a:ext uri="{9D8B030D-6E8A-4147-A177-3AD203B41FA5}">
                      <a16:colId xmlns:a16="http://schemas.microsoft.com/office/drawing/2014/main" val="329061550"/>
                    </a:ext>
                  </a:extLst>
                </a:gridCol>
                <a:gridCol w="1259840">
                  <a:extLst>
                    <a:ext uri="{9D8B030D-6E8A-4147-A177-3AD203B41FA5}">
                      <a16:colId xmlns:a16="http://schemas.microsoft.com/office/drawing/2014/main" val="3907561415"/>
                    </a:ext>
                  </a:extLst>
                </a:gridCol>
              </a:tblGrid>
              <a:tr h="130048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80255850"/>
                  </a:ext>
                </a:extLst>
              </a:tr>
            </a:tbl>
          </a:graphicData>
        </a:graphic>
      </p:graphicFrame>
      <p:pic>
        <p:nvPicPr>
          <p:cNvPr id="14338" name="Picture 2"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120" y="2717350"/>
            <a:ext cx="880745" cy="1020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4541" y="2717350"/>
            <a:ext cx="880745" cy="10207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d and Yellow Candy Clipart Free PNG Image｜Illusto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697" b="24243"/>
          <a:stretch/>
        </p:blipFill>
        <p:spPr bwMode="auto">
          <a:xfrm>
            <a:off x="3594129" y="2945069"/>
            <a:ext cx="1085792" cy="5652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tton candy clipart black and white free 2 - Cliparti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3158" y="2749905"/>
            <a:ext cx="955595" cy="955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alloween candy clip art free clipart images (With images) | Clip ..."/>
          <p:cNvPicPr>
            <a:picLocks noChangeAspect="1" noChangeArrowheads="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6045353" y="2855561"/>
            <a:ext cx="1144528" cy="580641"/>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B4D5F9B9-53F1-4105-97C2-7DCD3E01C2E5}"/>
              </a:ext>
            </a:extLst>
          </p:cNvPr>
          <p:cNvSpPr txBox="1"/>
          <p:nvPr/>
        </p:nvSpPr>
        <p:spPr>
          <a:xfrm>
            <a:off x="135890" y="192112"/>
            <a:ext cx="3151334" cy="1384995"/>
          </a:xfrm>
          <a:prstGeom prst="rect">
            <a:avLst/>
          </a:prstGeom>
          <a:noFill/>
        </p:spPr>
        <p:txBody>
          <a:bodyPr wrap="square" rtlCol="0">
            <a:spAutoFit/>
          </a:bodyPr>
          <a:lstStyle/>
          <a:p>
            <a:r>
              <a:rPr lang="nl-NL" sz="2800" dirty="0">
                <a:latin typeface="Chiller" panose="04020404031007020602" pitchFamily="82" charset="0"/>
              </a:rPr>
              <a:t>Vul het patroon aan.</a:t>
            </a:r>
          </a:p>
          <a:p>
            <a:r>
              <a:rPr lang="nl-NL" sz="2800" dirty="0">
                <a:latin typeface="Chiller" panose="04020404031007020602" pitchFamily="82" charset="0"/>
              </a:rPr>
              <a:t>Welk kaartje blijft over?</a:t>
            </a:r>
          </a:p>
          <a:p>
            <a:r>
              <a:rPr lang="nl-NL" sz="2800" dirty="0">
                <a:latin typeface="Chiller" panose="04020404031007020602" pitchFamily="82" charset="0"/>
              </a:rPr>
              <a:t>Knip elk kaartje apart uit.</a:t>
            </a:r>
            <a:endParaRPr lang="nl-BE" sz="2800" dirty="0">
              <a:latin typeface="Chiller" panose="04020404031007020602" pitchFamily="82" charset="0"/>
            </a:endParaRPr>
          </a:p>
        </p:txBody>
      </p:sp>
      <p:pic>
        <p:nvPicPr>
          <p:cNvPr id="11" name="Picture 10" descr="Colorful hand drawing cute boy with striped shirt Vector Image">
            <a:extLst>
              <a:ext uri="{FF2B5EF4-FFF2-40B4-BE49-F238E27FC236}">
                <a16:creationId xmlns:a16="http://schemas.microsoft.com/office/drawing/2014/main" id="{D54A9476-332E-491A-A07E-355AC4EA3CD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7646301" y="2806466"/>
            <a:ext cx="629800" cy="899034"/>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BFC93BEE-1E57-48B1-AC7A-8AEB6E4213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9862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Hansel and Gretel - forest, art, house, sweet, tree, fantasy, tale ...">
            <a:extLst>
              <a:ext uri="{FF2B5EF4-FFF2-40B4-BE49-F238E27FC236}">
                <a16:creationId xmlns:a16="http://schemas.microsoft.com/office/drawing/2014/main" id="{34B80C5B-441B-4A2C-A1A6-F187E1C4C2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66" t="-148" r="3375" b="148"/>
          <a:stretch/>
        </p:blipFill>
        <p:spPr bwMode="auto">
          <a:xfrm>
            <a:off x="0" y="-5397"/>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 4"/>
          <p:cNvGraphicFramePr>
            <a:graphicFrameLocks noGrp="1"/>
          </p:cNvGraphicFramePr>
          <p:nvPr>
            <p:extLst>
              <p:ext uri="{D42A27DB-BD31-4B8C-83A1-F6EECF244321}">
                <p14:modId xmlns:p14="http://schemas.microsoft.com/office/powerpoint/2010/main" val="3662675989"/>
              </p:ext>
            </p:extLst>
          </p:nvPr>
        </p:nvGraphicFramePr>
        <p:xfrm>
          <a:off x="358140" y="325755"/>
          <a:ext cx="8351520" cy="6339840"/>
        </p:xfrm>
        <a:graphic>
          <a:graphicData uri="http://schemas.openxmlformats.org/drawingml/2006/table">
            <a:tbl>
              <a:tblPr firstRow="1" bandRow="1">
                <a:tableStyleId>{5940675A-B579-460E-94D1-54222C63F5DA}</a:tableStyleId>
              </a:tblPr>
              <a:tblGrid>
                <a:gridCol w="2087880">
                  <a:extLst>
                    <a:ext uri="{9D8B030D-6E8A-4147-A177-3AD203B41FA5}">
                      <a16:colId xmlns:a16="http://schemas.microsoft.com/office/drawing/2014/main" val="2155323015"/>
                    </a:ext>
                  </a:extLst>
                </a:gridCol>
                <a:gridCol w="2087880">
                  <a:extLst>
                    <a:ext uri="{9D8B030D-6E8A-4147-A177-3AD203B41FA5}">
                      <a16:colId xmlns:a16="http://schemas.microsoft.com/office/drawing/2014/main" val="2198379143"/>
                    </a:ext>
                  </a:extLst>
                </a:gridCol>
                <a:gridCol w="2087880">
                  <a:extLst>
                    <a:ext uri="{9D8B030D-6E8A-4147-A177-3AD203B41FA5}">
                      <a16:colId xmlns:a16="http://schemas.microsoft.com/office/drawing/2014/main" val="3264654689"/>
                    </a:ext>
                  </a:extLst>
                </a:gridCol>
                <a:gridCol w="2087880">
                  <a:extLst>
                    <a:ext uri="{9D8B030D-6E8A-4147-A177-3AD203B41FA5}">
                      <a16:colId xmlns:a16="http://schemas.microsoft.com/office/drawing/2014/main" val="3618446364"/>
                    </a:ext>
                  </a:extLst>
                </a:gridCol>
              </a:tblGrid>
              <a:tr h="2113280">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054290794"/>
                  </a:ext>
                </a:extLst>
              </a:tr>
              <a:tr h="2113280">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225678515"/>
                  </a:ext>
                </a:extLst>
              </a:tr>
              <a:tr h="2113280">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056539970"/>
                  </a:ext>
                </a:extLst>
              </a:tr>
            </a:tbl>
          </a:graphicData>
        </a:graphic>
      </p:graphicFrame>
      <p:pic>
        <p:nvPicPr>
          <p:cNvPr id="1026" name="Picture 2" descr="candy clipart - Clip Art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807" y="813437"/>
            <a:ext cx="1127624" cy="1127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ght Ass Baby Smiling PNG, Clipart, Ass, Ass Clipart, Baby, Baby ..."/>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54414" y="356259"/>
            <a:ext cx="2051447" cy="2041979"/>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5"/>
          <a:stretch>
            <a:fillRect/>
          </a:stretch>
        </p:blipFill>
        <p:spPr>
          <a:xfrm>
            <a:off x="723538" y="2845594"/>
            <a:ext cx="1300162" cy="1300162"/>
          </a:xfrm>
          <a:prstGeom prst="rect">
            <a:avLst/>
          </a:prstGeom>
        </p:spPr>
      </p:pic>
      <p:pic>
        <p:nvPicPr>
          <p:cNvPr id="9" name="Afbeelding 8"/>
          <p:cNvPicPr>
            <a:picLocks noChangeAspect="1"/>
          </p:cNvPicPr>
          <p:nvPr/>
        </p:nvPicPr>
        <p:blipFill>
          <a:blip r:embed="rId6">
            <a:clrChange>
              <a:clrFrom>
                <a:srgbClr val="F7F7F7"/>
              </a:clrFrom>
              <a:clrTo>
                <a:srgbClr val="F7F7F7">
                  <a:alpha val="0"/>
                </a:srgbClr>
              </a:clrTo>
            </a:clrChange>
          </a:blip>
          <a:stretch>
            <a:fillRect/>
          </a:stretch>
        </p:blipFill>
        <p:spPr>
          <a:xfrm>
            <a:off x="2708666" y="2845594"/>
            <a:ext cx="1603938" cy="1378591"/>
          </a:xfrm>
          <a:prstGeom prst="rect">
            <a:avLst/>
          </a:prstGeom>
        </p:spPr>
      </p:pic>
      <p:pic>
        <p:nvPicPr>
          <p:cNvPr id="10" name="Afbeelding 9"/>
          <p:cNvPicPr>
            <a:picLocks noChangeAspect="1"/>
          </p:cNvPicPr>
          <p:nvPr/>
        </p:nvPicPr>
        <p:blipFill>
          <a:blip r:embed="rId7"/>
          <a:stretch>
            <a:fillRect/>
          </a:stretch>
        </p:blipFill>
        <p:spPr>
          <a:xfrm>
            <a:off x="883081" y="5050289"/>
            <a:ext cx="981075" cy="1200150"/>
          </a:xfrm>
          <a:prstGeom prst="rect">
            <a:avLst/>
          </a:prstGeom>
        </p:spPr>
      </p:pic>
      <p:pic>
        <p:nvPicPr>
          <p:cNvPr id="12" name="Afbeelding 11"/>
          <p:cNvPicPr>
            <a:picLocks noChangeAspect="1"/>
          </p:cNvPicPr>
          <p:nvPr/>
        </p:nvPicPr>
        <p:blipFill>
          <a:blip r:embed="rId8"/>
          <a:stretch>
            <a:fillRect/>
          </a:stretch>
        </p:blipFill>
        <p:spPr>
          <a:xfrm>
            <a:off x="2708666" y="5146198"/>
            <a:ext cx="1628775" cy="1162050"/>
          </a:xfrm>
          <a:prstGeom prst="rect">
            <a:avLst/>
          </a:prstGeom>
        </p:spPr>
      </p:pic>
      <p:pic>
        <p:nvPicPr>
          <p:cNvPr id="14" name="Afbeelding 13"/>
          <p:cNvPicPr>
            <a:picLocks noChangeAspect="1"/>
          </p:cNvPicPr>
          <p:nvPr/>
        </p:nvPicPr>
        <p:blipFill>
          <a:blip r:embed="rId9"/>
          <a:stretch>
            <a:fillRect/>
          </a:stretch>
        </p:blipFill>
        <p:spPr>
          <a:xfrm>
            <a:off x="5166598" y="470658"/>
            <a:ext cx="789610" cy="1813179"/>
          </a:xfrm>
          <a:prstGeom prst="rect">
            <a:avLst/>
          </a:prstGeom>
        </p:spPr>
      </p:pic>
      <p:pic>
        <p:nvPicPr>
          <p:cNvPr id="16" name="Afbeelding 15"/>
          <p:cNvPicPr>
            <a:picLocks noChangeAspect="1"/>
          </p:cNvPicPr>
          <p:nvPr/>
        </p:nvPicPr>
        <p:blipFill>
          <a:blip r:embed="rId10"/>
          <a:stretch>
            <a:fillRect/>
          </a:stretch>
        </p:blipFill>
        <p:spPr>
          <a:xfrm>
            <a:off x="7288201" y="470658"/>
            <a:ext cx="910964" cy="1865307"/>
          </a:xfrm>
          <a:prstGeom prst="rect">
            <a:avLst/>
          </a:prstGeom>
        </p:spPr>
      </p:pic>
      <p:pic>
        <p:nvPicPr>
          <p:cNvPr id="18" name="Afbeelding 17"/>
          <p:cNvPicPr>
            <a:picLocks noChangeAspect="1"/>
          </p:cNvPicPr>
          <p:nvPr/>
        </p:nvPicPr>
        <p:blipFill>
          <a:blip r:embed="rId11"/>
          <a:stretch>
            <a:fillRect/>
          </a:stretch>
        </p:blipFill>
        <p:spPr>
          <a:xfrm>
            <a:off x="4770466" y="2743952"/>
            <a:ext cx="1581873" cy="1581873"/>
          </a:xfrm>
          <a:prstGeom prst="rect">
            <a:avLst/>
          </a:prstGeom>
        </p:spPr>
      </p:pic>
      <p:pic>
        <p:nvPicPr>
          <p:cNvPr id="20" name="Afbeelding 19"/>
          <p:cNvPicPr>
            <a:picLocks noChangeAspect="1"/>
          </p:cNvPicPr>
          <p:nvPr/>
        </p:nvPicPr>
        <p:blipFill>
          <a:blip r:embed="rId12"/>
          <a:stretch>
            <a:fillRect/>
          </a:stretch>
        </p:blipFill>
        <p:spPr>
          <a:xfrm>
            <a:off x="6811578" y="2963388"/>
            <a:ext cx="1724025" cy="1143000"/>
          </a:xfrm>
          <a:prstGeom prst="rect">
            <a:avLst/>
          </a:prstGeom>
        </p:spPr>
      </p:pic>
      <p:pic>
        <p:nvPicPr>
          <p:cNvPr id="23" name="Afbeelding 22"/>
          <p:cNvPicPr>
            <a:picLocks noChangeAspect="1"/>
          </p:cNvPicPr>
          <p:nvPr/>
        </p:nvPicPr>
        <p:blipFill>
          <a:blip r:embed="rId13"/>
          <a:stretch>
            <a:fillRect/>
          </a:stretch>
        </p:blipFill>
        <p:spPr>
          <a:xfrm>
            <a:off x="4770466" y="4785940"/>
            <a:ext cx="1551851" cy="1551851"/>
          </a:xfrm>
          <a:prstGeom prst="rect">
            <a:avLst/>
          </a:prstGeom>
        </p:spPr>
      </p:pic>
      <p:pic>
        <p:nvPicPr>
          <p:cNvPr id="17" name="Picture 6" descr="Afbeeldingsresultaat voor my cute graphics witch">
            <a:extLst>
              <a:ext uri="{FF2B5EF4-FFF2-40B4-BE49-F238E27FC236}">
                <a16:creationId xmlns:a16="http://schemas.microsoft.com/office/drawing/2014/main" id="{7BC777D4-8DA2-4386-AFB7-195015E80BA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90379" y="5717309"/>
            <a:ext cx="494357" cy="106626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569EB42-28E1-4F27-9BFB-993C84E5C5D2}"/>
              </a:ext>
            </a:extLst>
          </p:cNvPr>
          <p:cNvSpPr txBox="1"/>
          <p:nvPr/>
        </p:nvSpPr>
        <p:spPr>
          <a:xfrm>
            <a:off x="6755342" y="5014352"/>
            <a:ext cx="1724025" cy="1323439"/>
          </a:xfrm>
          <a:prstGeom prst="rect">
            <a:avLst/>
          </a:prstGeom>
          <a:noFill/>
        </p:spPr>
        <p:txBody>
          <a:bodyPr wrap="square" rtlCol="0">
            <a:spAutoFit/>
          </a:bodyPr>
          <a:lstStyle/>
          <a:p>
            <a:r>
              <a:rPr lang="nl-NL" sz="2000">
                <a:latin typeface="Chiller" panose="04020404031007020602" pitchFamily="82" charset="0"/>
              </a:rPr>
              <a:t>Er blijft één prentje over.</a:t>
            </a:r>
          </a:p>
          <a:p>
            <a:r>
              <a:rPr lang="nl-NL" sz="2000">
                <a:latin typeface="Chiller" panose="04020404031007020602" pitchFamily="82" charset="0"/>
              </a:rPr>
              <a:t>Zoek een rijmwoord voor dat prentje.</a:t>
            </a:r>
            <a:endParaRPr lang="nl-NL" sz="2000" dirty="0">
              <a:latin typeface="Chiller" panose="04020404031007020602" pitchFamily="82" charset="0"/>
            </a:endParaRPr>
          </a:p>
        </p:txBody>
      </p:sp>
      <p:sp>
        <p:nvSpPr>
          <p:cNvPr id="19" name="Tekstvak 18">
            <a:extLst>
              <a:ext uri="{FF2B5EF4-FFF2-40B4-BE49-F238E27FC236}">
                <a16:creationId xmlns:a16="http://schemas.microsoft.com/office/drawing/2014/main" id="{FF7ECBBC-A15B-4BDC-B7D5-3C7FDFF3FAF8}"/>
              </a:ext>
            </a:extLst>
          </p:cNvPr>
          <p:cNvSpPr txBox="1"/>
          <p:nvPr/>
        </p:nvSpPr>
        <p:spPr>
          <a:xfrm>
            <a:off x="348615" y="-47941"/>
            <a:ext cx="4572000" cy="400110"/>
          </a:xfrm>
          <a:prstGeom prst="rect">
            <a:avLst/>
          </a:prstGeom>
          <a:noFill/>
        </p:spPr>
        <p:txBody>
          <a:bodyPr wrap="square">
            <a:spAutoFit/>
          </a:bodyPr>
          <a:lstStyle/>
          <a:p>
            <a:r>
              <a:rPr lang="nl-NL" sz="2000" dirty="0">
                <a:solidFill>
                  <a:schemeClr val="bg1"/>
                </a:solidFill>
                <a:latin typeface="Chiller" panose="04020404031007020602" pitchFamily="82" charset="0"/>
              </a:rPr>
              <a:t>Knip elk prentje apart uit.</a:t>
            </a:r>
            <a:endParaRPr lang="nl-BE" sz="2000" dirty="0">
              <a:solidFill>
                <a:schemeClr val="bg1"/>
              </a:solidFill>
              <a:latin typeface="Chiller" panose="04020404031007020602" pitchFamily="82" charset="0"/>
            </a:endParaRPr>
          </a:p>
        </p:txBody>
      </p:sp>
    </p:spTree>
    <p:extLst>
      <p:ext uri="{BB962C8B-B14F-4D97-AF65-F5344CB8AC3E}">
        <p14:creationId xmlns:p14="http://schemas.microsoft.com/office/powerpoint/2010/main" val="201121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3355" y="213995"/>
            <a:ext cx="5537200" cy="523220"/>
          </a:xfrm>
          <a:prstGeom prst="rect">
            <a:avLst/>
          </a:prstGeom>
          <a:noFill/>
        </p:spPr>
        <p:txBody>
          <a:bodyPr wrap="square" rtlCol="0">
            <a:spAutoFit/>
          </a:bodyPr>
          <a:lstStyle/>
          <a:p>
            <a:r>
              <a:rPr lang="nl-NL" sz="2800" dirty="0">
                <a:latin typeface="Chiller" panose="04020404031007020602" pitchFamily="82" charset="0"/>
              </a:rPr>
              <a:t>Welke letter hoor je in elk woord?</a:t>
            </a:r>
            <a:endParaRPr lang="en-US" sz="2800" dirty="0">
              <a:latin typeface="Chiller" panose="04020404031007020602" pitchFamily="82" charset="0"/>
            </a:endParaRPr>
          </a:p>
        </p:txBody>
      </p:sp>
      <p:pic>
        <p:nvPicPr>
          <p:cNvPr id="5" name="Picture 2" descr="Halloween candy clip art free clipart images (With images) | Clip ..."/>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2719333" y="2568497"/>
            <a:ext cx="3457739" cy="175417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rotWithShape="1">
          <a:blip r:embed="rId4"/>
          <a:srcRect l="3608" t="21666" r="80361" b="14026"/>
          <a:stretch/>
        </p:blipFill>
        <p:spPr>
          <a:xfrm>
            <a:off x="827313" y="1701313"/>
            <a:ext cx="1663337" cy="3753395"/>
          </a:xfrm>
          <a:prstGeom prst="rect">
            <a:avLst/>
          </a:prstGeom>
        </p:spPr>
      </p:pic>
      <p:pic>
        <p:nvPicPr>
          <p:cNvPr id="8" name="Afbeelding 7"/>
          <p:cNvPicPr>
            <a:picLocks noChangeAspect="1"/>
          </p:cNvPicPr>
          <p:nvPr/>
        </p:nvPicPr>
        <p:blipFill>
          <a:blip r:embed="rId5"/>
          <a:stretch>
            <a:fillRect/>
          </a:stretch>
        </p:blipFill>
        <p:spPr>
          <a:xfrm>
            <a:off x="6261053" y="2679653"/>
            <a:ext cx="2143125" cy="2143125"/>
          </a:xfrm>
          <a:prstGeom prst="rect">
            <a:avLst/>
          </a:prstGeom>
        </p:spPr>
      </p:pic>
      <p:sp>
        <p:nvSpPr>
          <p:cNvPr id="2" name="Tekstvak 1">
            <a:extLst>
              <a:ext uri="{FF2B5EF4-FFF2-40B4-BE49-F238E27FC236}">
                <a16:creationId xmlns:a16="http://schemas.microsoft.com/office/drawing/2014/main" id="{7BDFE64D-D46E-4742-8B80-6B606C400B15}"/>
              </a:ext>
            </a:extLst>
          </p:cNvPr>
          <p:cNvSpPr txBox="1"/>
          <p:nvPr/>
        </p:nvSpPr>
        <p:spPr>
          <a:xfrm rot="10800000">
            <a:off x="7326289" y="6433750"/>
            <a:ext cx="1817711" cy="276999"/>
          </a:xfrm>
          <a:prstGeom prst="rect">
            <a:avLst/>
          </a:prstGeom>
          <a:noFill/>
        </p:spPr>
        <p:txBody>
          <a:bodyPr wrap="square" rtlCol="0">
            <a:spAutoFit/>
          </a:bodyPr>
          <a:lstStyle/>
          <a:p>
            <a:pPr algn="ctr"/>
            <a:r>
              <a:rPr lang="nl-NL" sz="1200" dirty="0"/>
              <a:t>hans – snoep - huisje</a:t>
            </a:r>
            <a:endParaRPr lang="nl-BE" sz="1200" dirty="0"/>
          </a:p>
        </p:txBody>
      </p:sp>
      <p:pic>
        <p:nvPicPr>
          <p:cNvPr id="9" name="Picture 6" descr="Afbeeldingsresultaat voor caterpillar clipart">
            <a:extLst>
              <a:ext uri="{FF2B5EF4-FFF2-40B4-BE49-F238E27FC236}">
                <a16:creationId xmlns:a16="http://schemas.microsoft.com/office/drawing/2014/main" id="{16B238E8-D56C-44AD-B8EB-FB69C8CBE8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4273" y="5947275"/>
            <a:ext cx="1221741" cy="486475"/>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8C63E418-74EA-4F5D-8FED-E6311F00F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73835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ndy Clip Art at Clker.com - vector clip art online, royalty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6507" y="4077161"/>
            <a:ext cx="672290" cy="7791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2275645" y="2635421"/>
            <a:ext cx="1285622" cy="6522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ndy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9836" y="2228850"/>
            <a:ext cx="1023041" cy="1185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763679">
            <a:off x="3005192" y="1771400"/>
            <a:ext cx="2069512" cy="10499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ndy Clip Art at Clker.com - vector clip art online, royalty fre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431" y="3414467"/>
            <a:ext cx="1192672" cy="1382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ndy Clip Art at Clker.com - vector clip art online, royalty fre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48118">
            <a:off x="5871922" y="1537748"/>
            <a:ext cx="1192672" cy="13822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d and Yellow Candy Clipart Free PNG Image｜Illusto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697" b="24243"/>
          <a:stretch/>
        </p:blipFill>
        <p:spPr bwMode="auto">
          <a:xfrm>
            <a:off x="4039948" y="1013072"/>
            <a:ext cx="1786333" cy="9299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d and Yellow Candy Clipart Free PNG Image｜Illusto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697" b="24243"/>
          <a:stretch/>
        </p:blipFill>
        <p:spPr bwMode="auto">
          <a:xfrm>
            <a:off x="2914960" y="5100457"/>
            <a:ext cx="847416" cy="4411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d and Yellow Candy Clipart Free PNG Image｜Illusto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697" b="24243"/>
          <a:stretch/>
        </p:blipFill>
        <p:spPr bwMode="auto">
          <a:xfrm>
            <a:off x="3479272" y="3607991"/>
            <a:ext cx="1786333" cy="92997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1F651EB1-A3CF-4F32-ACF7-F2DC6E3C0A34}"/>
              </a:ext>
            </a:extLst>
          </p:cNvPr>
          <p:cNvSpPr txBox="1"/>
          <p:nvPr/>
        </p:nvSpPr>
        <p:spPr>
          <a:xfrm>
            <a:off x="135890" y="192112"/>
            <a:ext cx="3151334" cy="523220"/>
          </a:xfrm>
          <a:prstGeom prst="rect">
            <a:avLst/>
          </a:prstGeom>
          <a:noFill/>
        </p:spPr>
        <p:txBody>
          <a:bodyPr wrap="square" rtlCol="0">
            <a:spAutoFit/>
          </a:bodyPr>
          <a:lstStyle/>
          <a:p>
            <a:pPr algn="ctr"/>
            <a:r>
              <a:rPr lang="nl-NL" sz="2800" dirty="0">
                <a:latin typeface="Chiller" panose="04020404031007020602" pitchFamily="82" charset="0"/>
              </a:rPr>
              <a:t>Zoek de meeste snoepjes.</a:t>
            </a:r>
            <a:endParaRPr lang="nl-BE" sz="2800" dirty="0">
              <a:latin typeface="Chiller" panose="04020404031007020602" pitchFamily="82" charset="0"/>
            </a:endParaRPr>
          </a:p>
        </p:txBody>
      </p:sp>
      <p:pic>
        <p:nvPicPr>
          <p:cNvPr id="15" name="Picture 2" descr="Afbeeldingsresultaat voor ladybug clipart">
            <a:extLst>
              <a:ext uri="{FF2B5EF4-FFF2-40B4-BE49-F238E27FC236}">
                <a16:creationId xmlns:a16="http://schemas.microsoft.com/office/drawing/2014/main" id="{FF7C539C-FB49-4759-B05F-CE5DFE8A73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a:extLst>
              <a:ext uri="{FF2B5EF4-FFF2-40B4-BE49-F238E27FC236}">
                <a16:creationId xmlns:a16="http://schemas.microsoft.com/office/drawing/2014/main" id="{1D9A87FB-4F5A-435B-9557-E4F5032628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227979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25" y="4159422"/>
            <a:ext cx="1192672" cy="13822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1969177" y="1565147"/>
            <a:ext cx="2744716" cy="13924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125" y="4624409"/>
            <a:ext cx="1192672" cy="1382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976" y="2398666"/>
            <a:ext cx="1192672" cy="13822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d and Yellow Candy Clipart Free PNG Image｜Illus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97" b="24243"/>
          <a:stretch/>
        </p:blipFill>
        <p:spPr bwMode="auto">
          <a:xfrm>
            <a:off x="691225" y="1722567"/>
            <a:ext cx="1786333" cy="9299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d and Yellow Candy Clipart Free PNG Image｜Illus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97" b="24243"/>
          <a:stretch/>
        </p:blipFill>
        <p:spPr bwMode="auto">
          <a:xfrm>
            <a:off x="2545677" y="5076640"/>
            <a:ext cx="1786333" cy="9299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d and Yellow Candy Clipart Free PNG Image｜Illus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97" b="24243"/>
          <a:stretch/>
        </p:blipFill>
        <p:spPr bwMode="auto">
          <a:xfrm>
            <a:off x="4795518" y="1013387"/>
            <a:ext cx="1786333" cy="92997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7FD084B-8F08-4BBE-906A-1C9DBE5654B4}"/>
              </a:ext>
            </a:extLst>
          </p:cNvPr>
          <p:cNvSpPr txBox="1"/>
          <p:nvPr/>
        </p:nvSpPr>
        <p:spPr>
          <a:xfrm>
            <a:off x="135890" y="192112"/>
            <a:ext cx="3151334" cy="523220"/>
          </a:xfrm>
          <a:prstGeom prst="rect">
            <a:avLst/>
          </a:prstGeom>
          <a:noFill/>
        </p:spPr>
        <p:txBody>
          <a:bodyPr wrap="square" rtlCol="0">
            <a:spAutoFit/>
          </a:bodyPr>
          <a:lstStyle/>
          <a:p>
            <a:pPr algn="ctr"/>
            <a:r>
              <a:rPr lang="nl-NL" sz="2800" dirty="0">
                <a:latin typeface="Chiller" panose="04020404031007020602" pitchFamily="82" charset="0"/>
              </a:rPr>
              <a:t>Zoek de meeste snoepjes.</a:t>
            </a:r>
            <a:endParaRPr lang="nl-BE" sz="2800" dirty="0">
              <a:latin typeface="Chiller" panose="04020404031007020602" pitchFamily="82" charset="0"/>
            </a:endParaRPr>
          </a:p>
        </p:txBody>
      </p:sp>
      <p:pic>
        <p:nvPicPr>
          <p:cNvPr id="14" name="Picture 2" descr="Afbeeldingsresultaat voor ladybug clipart">
            <a:extLst>
              <a:ext uri="{FF2B5EF4-FFF2-40B4-BE49-F238E27FC236}">
                <a16:creationId xmlns:a16="http://schemas.microsoft.com/office/drawing/2014/main" id="{883BE118-7E32-4E33-B6A3-8A0EF0079B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E482827F-CDE5-4EE9-9B74-ABF131E1E3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4972" y="6105459"/>
            <a:ext cx="3414056" cy="762066"/>
          </a:xfrm>
          <a:prstGeom prst="rect">
            <a:avLst/>
          </a:prstGeom>
        </p:spPr>
      </p:pic>
    </p:spTree>
    <p:extLst>
      <p:ext uri="{BB962C8B-B14F-4D97-AF65-F5344CB8AC3E}">
        <p14:creationId xmlns:p14="http://schemas.microsoft.com/office/powerpoint/2010/main" val="95769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80" y="4407864"/>
            <a:ext cx="1718339" cy="1991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lloween candy clip art free clipart images (With images) | Clip ..."/>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1633893" y="1693376"/>
            <a:ext cx="3954443" cy="2006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444" y="106413"/>
            <a:ext cx="1718339" cy="1991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339" y="3776302"/>
            <a:ext cx="1718339" cy="1991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275" y="822812"/>
            <a:ext cx="1718339" cy="19914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d and Yellow Candy Clipart Free PNG Image｜Illus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97" b="24243"/>
          <a:stretch/>
        </p:blipFill>
        <p:spPr bwMode="auto">
          <a:xfrm>
            <a:off x="761968" y="973049"/>
            <a:ext cx="2573655" cy="1339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d and Yellow Candy Clipart Free PNG Image｜Illus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97" b="24243"/>
          <a:stretch/>
        </p:blipFill>
        <p:spPr bwMode="auto">
          <a:xfrm>
            <a:off x="3508585" y="4830546"/>
            <a:ext cx="2573655" cy="13398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d and Yellow Candy Clipart Free PNG Image｜Illus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97" b="24243"/>
          <a:stretch/>
        </p:blipFill>
        <p:spPr bwMode="auto">
          <a:xfrm>
            <a:off x="4410620" y="3240086"/>
            <a:ext cx="2573655" cy="1339858"/>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BFFCC0B8-E0F8-4BBA-B25D-15E9992C86F3}"/>
              </a:ext>
            </a:extLst>
          </p:cNvPr>
          <p:cNvSpPr txBox="1"/>
          <p:nvPr/>
        </p:nvSpPr>
        <p:spPr>
          <a:xfrm>
            <a:off x="135890" y="192112"/>
            <a:ext cx="3151334" cy="523220"/>
          </a:xfrm>
          <a:prstGeom prst="rect">
            <a:avLst/>
          </a:prstGeom>
          <a:noFill/>
        </p:spPr>
        <p:txBody>
          <a:bodyPr wrap="square" rtlCol="0">
            <a:spAutoFit/>
          </a:bodyPr>
          <a:lstStyle/>
          <a:p>
            <a:pPr algn="ctr"/>
            <a:r>
              <a:rPr lang="nl-NL" sz="2800" dirty="0">
                <a:latin typeface="Chiller" panose="04020404031007020602" pitchFamily="82" charset="0"/>
              </a:rPr>
              <a:t>Zoek de meeste snoepjes.</a:t>
            </a:r>
            <a:endParaRPr lang="nl-BE" sz="2800" dirty="0">
              <a:latin typeface="Chiller" panose="04020404031007020602" pitchFamily="82" charset="0"/>
            </a:endParaRPr>
          </a:p>
        </p:txBody>
      </p:sp>
      <p:pic>
        <p:nvPicPr>
          <p:cNvPr id="15" name="Picture 2" descr="Afbeeldingsresultaat voor ladybug clipart">
            <a:extLst>
              <a:ext uri="{FF2B5EF4-FFF2-40B4-BE49-F238E27FC236}">
                <a16:creationId xmlns:a16="http://schemas.microsoft.com/office/drawing/2014/main" id="{C8C4596C-7ABF-4E20-8A24-0C80952670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69DD7796-4007-4F60-AD13-E4AA803F3C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111437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80" y="4407864"/>
            <a:ext cx="1718339" cy="1991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810" y="1381421"/>
            <a:ext cx="1718339" cy="1991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275" y="3249910"/>
            <a:ext cx="1718339" cy="1991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ndy Clip Art at Clker.com - vector clip art online, royalty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275" y="822812"/>
            <a:ext cx="1718339" cy="1991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d and Yellow Candy Clipart Free PNG Image｜Illusto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697" b="24243"/>
          <a:stretch/>
        </p:blipFill>
        <p:spPr bwMode="auto">
          <a:xfrm>
            <a:off x="4103526" y="4889201"/>
            <a:ext cx="2573655" cy="13398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d and Yellow Candy Clipart Free PNG Image｜Illusto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697" b="24243"/>
          <a:stretch/>
        </p:blipFill>
        <p:spPr bwMode="auto">
          <a:xfrm>
            <a:off x="320821" y="1037267"/>
            <a:ext cx="2573655" cy="133985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8E619E2E-848E-431B-9A2E-A95507F502F6}"/>
              </a:ext>
            </a:extLst>
          </p:cNvPr>
          <p:cNvSpPr txBox="1"/>
          <p:nvPr/>
        </p:nvSpPr>
        <p:spPr>
          <a:xfrm>
            <a:off x="135890" y="192112"/>
            <a:ext cx="3151334" cy="523220"/>
          </a:xfrm>
          <a:prstGeom prst="rect">
            <a:avLst/>
          </a:prstGeom>
          <a:noFill/>
        </p:spPr>
        <p:txBody>
          <a:bodyPr wrap="square" rtlCol="0">
            <a:spAutoFit/>
          </a:bodyPr>
          <a:lstStyle/>
          <a:p>
            <a:pPr algn="ctr"/>
            <a:r>
              <a:rPr lang="nl-NL" sz="2800" dirty="0">
                <a:latin typeface="Chiller" panose="04020404031007020602" pitchFamily="82" charset="0"/>
              </a:rPr>
              <a:t>Zoek de meeste snoepjes.</a:t>
            </a:r>
            <a:endParaRPr lang="nl-BE" sz="2800" dirty="0">
              <a:latin typeface="Chiller" panose="04020404031007020602" pitchFamily="82" charset="0"/>
            </a:endParaRPr>
          </a:p>
        </p:txBody>
      </p:sp>
      <p:pic>
        <p:nvPicPr>
          <p:cNvPr id="11" name="Picture 2" descr="Afbeeldingsresultaat voor ladybug clipart">
            <a:extLst>
              <a:ext uri="{FF2B5EF4-FFF2-40B4-BE49-F238E27FC236}">
                <a16:creationId xmlns:a16="http://schemas.microsoft.com/office/drawing/2014/main" id="{1B1463AC-AD80-4364-AEB5-6DF9198970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extLst>
              <a:ext uri="{FF2B5EF4-FFF2-40B4-BE49-F238E27FC236}">
                <a16:creationId xmlns:a16="http://schemas.microsoft.com/office/drawing/2014/main" id="{F2A8B456-D890-44E3-BF69-1737436924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1958040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3902331792"/>
              </p:ext>
            </p:extLst>
          </p:nvPr>
        </p:nvGraphicFramePr>
        <p:xfrm>
          <a:off x="439836" y="405112"/>
          <a:ext cx="8310624" cy="6099861"/>
        </p:xfrm>
        <a:graphic>
          <a:graphicData uri="http://schemas.openxmlformats.org/drawingml/2006/table">
            <a:tbl>
              <a:tblPr firstRow="1" bandRow="1">
                <a:tableStyleId>{5940675A-B579-460E-94D1-54222C63F5DA}</a:tableStyleId>
              </a:tblPr>
              <a:tblGrid>
                <a:gridCol w="2770208">
                  <a:extLst>
                    <a:ext uri="{9D8B030D-6E8A-4147-A177-3AD203B41FA5}">
                      <a16:colId xmlns:a16="http://schemas.microsoft.com/office/drawing/2014/main" val="2013951093"/>
                    </a:ext>
                  </a:extLst>
                </a:gridCol>
                <a:gridCol w="2770208">
                  <a:extLst>
                    <a:ext uri="{9D8B030D-6E8A-4147-A177-3AD203B41FA5}">
                      <a16:colId xmlns:a16="http://schemas.microsoft.com/office/drawing/2014/main" val="1283531144"/>
                    </a:ext>
                  </a:extLst>
                </a:gridCol>
                <a:gridCol w="2770208">
                  <a:extLst>
                    <a:ext uri="{9D8B030D-6E8A-4147-A177-3AD203B41FA5}">
                      <a16:colId xmlns:a16="http://schemas.microsoft.com/office/drawing/2014/main" val="819812134"/>
                    </a:ext>
                  </a:extLst>
                </a:gridCol>
              </a:tblGrid>
              <a:tr h="2033287">
                <a:tc>
                  <a:txBody>
                    <a:bodyPr/>
                    <a:lstStyle/>
                    <a:p>
                      <a:r>
                        <a:rPr lang="nl-NL" dirty="0">
                          <a:latin typeface="Chiller" panose="04020404031007020602" pitchFamily="82" charset="0"/>
                        </a:rPr>
                        <a:t>snoephuisje</a:t>
                      </a:r>
                      <a:endParaRPr lang="en-US" dirty="0">
                        <a:latin typeface="Chiller" panose="04020404031007020602" pitchFamily="82" charset="0"/>
                      </a:endParaRPr>
                    </a:p>
                  </a:txBody>
                  <a:tcPr/>
                </a:tc>
                <a:tc>
                  <a:txBody>
                    <a:bodyPr/>
                    <a:lstStyle/>
                    <a:p>
                      <a:r>
                        <a:rPr lang="nl-NL" dirty="0">
                          <a:latin typeface="Chiller" panose="04020404031007020602" pitchFamily="82" charset="0"/>
                        </a:rPr>
                        <a:t>chocolade</a:t>
                      </a:r>
                      <a:endParaRPr lang="en-US" dirty="0">
                        <a:latin typeface="Chiller" panose="04020404031007020602" pitchFamily="82" charset="0"/>
                      </a:endParaRPr>
                    </a:p>
                  </a:txBody>
                  <a:tcPr/>
                </a:tc>
                <a:tc>
                  <a:txBody>
                    <a:bodyPr/>
                    <a:lstStyle/>
                    <a:p>
                      <a:r>
                        <a:rPr lang="nl-NL" dirty="0">
                          <a:latin typeface="Chiller" panose="04020404031007020602" pitchFamily="82" charset="0"/>
                        </a:rPr>
                        <a:t>snoep</a:t>
                      </a:r>
                      <a:endParaRPr lang="en-US" dirty="0">
                        <a:latin typeface="Chiller" panose="04020404031007020602" pitchFamily="82" charset="0"/>
                      </a:endParaRPr>
                    </a:p>
                  </a:txBody>
                  <a:tcPr/>
                </a:tc>
                <a:extLst>
                  <a:ext uri="{0D108BD9-81ED-4DB2-BD59-A6C34878D82A}">
                    <a16:rowId xmlns:a16="http://schemas.microsoft.com/office/drawing/2014/main" val="2217076472"/>
                  </a:ext>
                </a:extLst>
              </a:tr>
              <a:tr h="2033287">
                <a:tc>
                  <a:txBody>
                    <a:bodyPr/>
                    <a:lstStyle/>
                    <a:p>
                      <a:r>
                        <a:rPr lang="nl-NL" dirty="0">
                          <a:latin typeface="Chiller" panose="04020404031007020602" pitchFamily="82" charset="0"/>
                        </a:rPr>
                        <a:t>Hans</a:t>
                      </a:r>
                      <a:endParaRPr lang="en-US" dirty="0">
                        <a:latin typeface="Chiller" panose="04020404031007020602" pitchFamily="82" charset="0"/>
                      </a:endParaRPr>
                    </a:p>
                  </a:txBody>
                  <a:tcPr/>
                </a:tc>
                <a:tc>
                  <a:txBody>
                    <a:bodyPr/>
                    <a:lstStyle/>
                    <a:p>
                      <a:r>
                        <a:rPr lang="nl-NL" dirty="0">
                          <a:latin typeface="Chiller" panose="04020404031007020602" pitchFamily="82" charset="0"/>
                        </a:rPr>
                        <a:t>Grietje</a:t>
                      </a:r>
                      <a:endParaRPr lang="en-US" dirty="0">
                        <a:latin typeface="Chiller" panose="04020404031007020602" pitchFamily="82" charset="0"/>
                      </a:endParaRPr>
                    </a:p>
                  </a:txBody>
                  <a:tcPr/>
                </a:tc>
                <a:tc>
                  <a:txBody>
                    <a:bodyPr/>
                    <a:lstStyle/>
                    <a:p>
                      <a:r>
                        <a:rPr lang="nl-NL" dirty="0">
                          <a:latin typeface="Chiller" panose="04020404031007020602" pitchFamily="82" charset="0"/>
                        </a:rPr>
                        <a:t>pannenkoek</a:t>
                      </a:r>
                      <a:endParaRPr lang="en-US" dirty="0">
                        <a:latin typeface="Chiller" panose="04020404031007020602" pitchFamily="82" charset="0"/>
                      </a:endParaRPr>
                    </a:p>
                  </a:txBody>
                  <a:tcPr/>
                </a:tc>
                <a:extLst>
                  <a:ext uri="{0D108BD9-81ED-4DB2-BD59-A6C34878D82A}">
                    <a16:rowId xmlns:a16="http://schemas.microsoft.com/office/drawing/2014/main" val="1317082181"/>
                  </a:ext>
                </a:extLst>
              </a:tr>
              <a:tr h="2033287">
                <a:tc>
                  <a:txBody>
                    <a:bodyPr/>
                    <a:lstStyle/>
                    <a:p>
                      <a:r>
                        <a:rPr lang="nl-NL" dirty="0">
                          <a:latin typeface="Chiller" panose="04020404031007020602" pitchFamily="82" charset="0"/>
                        </a:rPr>
                        <a:t>heks</a:t>
                      </a:r>
                      <a:endParaRPr lang="en-US" dirty="0">
                        <a:latin typeface="Chiller" panose="04020404031007020602" pitchFamily="82" charset="0"/>
                      </a:endParaRPr>
                    </a:p>
                  </a:txBody>
                  <a:tcPr/>
                </a:tc>
                <a:tc>
                  <a:txBody>
                    <a:bodyPr/>
                    <a:lstStyle/>
                    <a:p>
                      <a:r>
                        <a:rPr lang="nl-NL" dirty="0">
                          <a:latin typeface="Chiller" panose="04020404031007020602" pitchFamily="82" charset="0"/>
                        </a:rPr>
                        <a:t>taart</a:t>
                      </a:r>
                      <a:endParaRPr lang="en-US" dirty="0">
                        <a:latin typeface="Chiller" panose="04020404031007020602" pitchFamily="82" charset="0"/>
                      </a:endParaRPr>
                    </a:p>
                  </a:txBody>
                  <a:tcPr/>
                </a:tc>
                <a:tc>
                  <a:txBody>
                    <a:bodyPr/>
                    <a:lstStyle/>
                    <a:p>
                      <a:endParaRPr lang="en-US" dirty="0">
                        <a:latin typeface="Chiller" panose="04020404031007020602" pitchFamily="82" charset="0"/>
                      </a:endParaRPr>
                    </a:p>
                  </a:txBody>
                  <a:tcPr/>
                </a:tc>
                <a:extLst>
                  <a:ext uri="{0D108BD9-81ED-4DB2-BD59-A6C34878D82A}">
                    <a16:rowId xmlns:a16="http://schemas.microsoft.com/office/drawing/2014/main" val="915136123"/>
                  </a:ext>
                </a:extLst>
              </a:tr>
            </a:tbl>
          </a:graphicData>
        </a:graphic>
      </p:graphicFrame>
      <p:pic>
        <p:nvPicPr>
          <p:cNvPr id="6" name="Afbeelding 5"/>
          <p:cNvPicPr>
            <a:picLocks noChangeAspect="1"/>
          </p:cNvPicPr>
          <p:nvPr/>
        </p:nvPicPr>
        <p:blipFill>
          <a:blip r:embed="rId2"/>
          <a:stretch>
            <a:fillRect/>
          </a:stretch>
        </p:blipFill>
        <p:spPr>
          <a:xfrm>
            <a:off x="583617" y="928867"/>
            <a:ext cx="1303057" cy="1303057"/>
          </a:xfrm>
          <a:prstGeom prst="rect">
            <a:avLst/>
          </a:prstGeom>
        </p:spPr>
      </p:pic>
      <p:pic>
        <p:nvPicPr>
          <p:cNvPr id="7" name="Afbeelding 6"/>
          <p:cNvPicPr>
            <a:picLocks noChangeAspect="1"/>
          </p:cNvPicPr>
          <p:nvPr/>
        </p:nvPicPr>
        <p:blipFill rotWithShape="1">
          <a:blip r:embed="rId3"/>
          <a:srcRect l="3608" t="21666" r="80361" b="14026"/>
          <a:stretch/>
        </p:blipFill>
        <p:spPr>
          <a:xfrm>
            <a:off x="769440" y="2755679"/>
            <a:ext cx="678422" cy="1530890"/>
          </a:xfrm>
          <a:prstGeom prst="rect">
            <a:avLst/>
          </a:prstGeom>
        </p:spPr>
      </p:pic>
      <p:pic>
        <p:nvPicPr>
          <p:cNvPr id="9" name="Afbeelding 8"/>
          <p:cNvPicPr>
            <a:picLocks noChangeAspect="1"/>
          </p:cNvPicPr>
          <p:nvPr/>
        </p:nvPicPr>
        <p:blipFill rotWithShape="1">
          <a:blip r:embed="rId4"/>
          <a:srcRect l="10876" t="59925" r="76583"/>
          <a:stretch/>
        </p:blipFill>
        <p:spPr>
          <a:xfrm>
            <a:off x="3474782" y="2886996"/>
            <a:ext cx="795593" cy="1430053"/>
          </a:xfrm>
          <a:prstGeom prst="rect">
            <a:avLst/>
          </a:prstGeom>
        </p:spPr>
      </p:pic>
      <p:pic>
        <p:nvPicPr>
          <p:cNvPr id="10" name="Afbeelding 9"/>
          <p:cNvPicPr>
            <a:picLocks noChangeAspect="1"/>
          </p:cNvPicPr>
          <p:nvPr/>
        </p:nvPicPr>
        <p:blipFill rotWithShape="1">
          <a:blip r:embed="rId5"/>
          <a:srcRect l="35864" t="22827" r="26636" b="-161"/>
          <a:stretch/>
        </p:blipFill>
        <p:spPr>
          <a:xfrm>
            <a:off x="686505" y="5064488"/>
            <a:ext cx="1097280" cy="1272845"/>
          </a:xfrm>
          <a:prstGeom prst="rect">
            <a:avLst/>
          </a:prstGeom>
        </p:spPr>
      </p:pic>
      <p:pic>
        <p:nvPicPr>
          <p:cNvPr id="12" name="Afbeelding 11"/>
          <p:cNvPicPr>
            <a:picLocks noChangeAspect="1"/>
          </p:cNvPicPr>
          <p:nvPr/>
        </p:nvPicPr>
        <p:blipFill>
          <a:blip r:embed="rId6"/>
          <a:stretch>
            <a:fillRect/>
          </a:stretch>
        </p:blipFill>
        <p:spPr>
          <a:xfrm>
            <a:off x="3383342" y="957873"/>
            <a:ext cx="1376362" cy="1376362"/>
          </a:xfrm>
          <a:prstGeom prst="rect">
            <a:avLst/>
          </a:prstGeom>
        </p:spPr>
      </p:pic>
      <p:pic>
        <p:nvPicPr>
          <p:cNvPr id="13" name="Picture 2" descr="Red and Yellow Candy Clipart Free PNG Image｜Illusto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697" b="24243"/>
          <a:stretch/>
        </p:blipFill>
        <p:spPr bwMode="auto">
          <a:xfrm>
            <a:off x="6020039" y="1249680"/>
            <a:ext cx="1171326" cy="609798"/>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5 verrassende variaties op de pannenkoek - Blijtijds.n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9560" y="3276600"/>
            <a:ext cx="1101805" cy="827089"/>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p:cNvPicPr>
            <a:picLocks noChangeAspect="1"/>
          </p:cNvPicPr>
          <p:nvPr/>
        </p:nvPicPr>
        <p:blipFill>
          <a:blip r:embed="rId9"/>
          <a:stretch>
            <a:fillRect/>
          </a:stretch>
        </p:blipFill>
        <p:spPr>
          <a:xfrm>
            <a:off x="3383342" y="5064488"/>
            <a:ext cx="1039724" cy="1016272"/>
          </a:xfrm>
          <a:prstGeom prst="rect">
            <a:avLst/>
          </a:prstGeom>
        </p:spPr>
      </p:pic>
      <p:sp>
        <p:nvSpPr>
          <p:cNvPr id="11" name="Tekstvak 10">
            <a:extLst>
              <a:ext uri="{FF2B5EF4-FFF2-40B4-BE49-F238E27FC236}">
                <a16:creationId xmlns:a16="http://schemas.microsoft.com/office/drawing/2014/main" id="{41B4A1A3-393F-49ED-AC4F-B34B86C0F799}"/>
              </a:ext>
            </a:extLst>
          </p:cNvPr>
          <p:cNvSpPr txBox="1"/>
          <p:nvPr/>
        </p:nvSpPr>
        <p:spPr>
          <a:xfrm>
            <a:off x="6000988" y="5168165"/>
            <a:ext cx="2730421" cy="830997"/>
          </a:xfrm>
          <a:prstGeom prst="rect">
            <a:avLst/>
          </a:prstGeom>
          <a:noFill/>
        </p:spPr>
        <p:txBody>
          <a:bodyPr wrap="square" rtlCol="0">
            <a:spAutoFit/>
          </a:bodyPr>
          <a:lstStyle/>
          <a:p>
            <a:pPr algn="ctr"/>
            <a:r>
              <a:rPr lang="nl-NL" sz="2400" dirty="0">
                <a:latin typeface="Chiller" panose="04020404031007020602" pitchFamily="82" charset="0"/>
              </a:rPr>
              <a:t>Tel de lettergrepen.</a:t>
            </a:r>
          </a:p>
          <a:p>
            <a:pPr algn="ctr"/>
            <a:r>
              <a:rPr lang="nl-NL" sz="2400" dirty="0">
                <a:latin typeface="Chiller" panose="04020404031007020602" pitchFamily="82" charset="0"/>
              </a:rPr>
              <a:t>Welk kaartje blijft over?</a:t>
            </a:r>
            <a:endParaRPr lang="nl-BE" sz="2400" dirty="0">
              <a:latin typeface="Chiller" panose="04020404031007020602" pitchFamily="82" charset="0"/>
            </a:endParaRPr>
          </a:p>
        </p:txBody>
      </p:sp>
      <p:pic>
        <p:nvPicPr>
          <p:cNvPr id="14" name="Picture 12" descr="Afbeeldingsresultaat voor crocodile clipart">
            <a:extLst>
              <a:ext uri="{FF2B5EF4-FFF2-40B4-BE49-F238E27FC236}">
                <a16:creationId xmlns:a16="http://schemas.microsoft.com/office/drawing/2014/main" id="{1F4707B2-CB19-4129-8462-2C22CEED7B19}"/>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7096" y="5985372"/>
            <a:ext cx="960797" cy="703922"/>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a:extLst>
              <a:ext uri="{FF2B5EF4-FFF2-40B4-BE49-F238E27FC236}">
                <a16:creationId xmlns:a16="http://schemas.microsoft.com/office/drawing/2014/main" id="{FE846258-F423-4F74-9CC3-420B9FE860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2469923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751257880"/>
              </p:ext>
            </p:extLst>
          </p:nvPr>
        </p:nvGraphicFramePr>
        <p:xfrm>
          <a:off x="381000" y="807721"/>
          <a:ext cx="4617720" cy="5133372"/>
        </p:xfrm>
        <a:graphic>
          <a:graphicData uri="http://schemas.openxmlformats.org/drawingml/2006/table">
            <a:tbl>
              <a:tblPr firstRow="1" bandRow="1">
                <a:tableStyleId>{5940675A-B579-460E-94D1-54222C63F5DA}</a:tableStyleId>
              </a:tblPr>
              <a:tblGrid>
                <a:gridCol w="1539240">
                  <a:extLst>
                    <a:ext uri="{9D8B030D-6E8A-4147-A177-3AD203B41FA5}">
                      <a16:colId xmlns:a16="http://schemas.microsoft.com/office/drawing/2014/main" val="2013951093"/>
                    </a:ext>
                  </a:extLst>
                </a:gridCol>
                <a:gridCol w="1539240">
                  <a:extLst>
                    <a:ext uri="{9D8B030D-6E8A-4147-A177-3AD203B41FA5}">
                      <a16:colId xmlns:a16="http://schemas.microsoft.com/office/drawing/2014/main" val="1283531144"/>
                    </a:ext>
                  </a:extLst>
                </a:gridCol>
                <a:gridCol w="1539240">
                  <a:extLst>
                    <a:ext uri="{9D8B030D-6E8A-4147-A177-3AD203B41FA5}">
                      <a16:colId xmlns:a16="http://schemas.microsoft.com/office/drawing/2014/main" val="819812134"/>
                    </a:ext>
                  </a:extLst>
                </a:gridCol>
              </a:tblGrid>
              <a:tr h="1711124">
                <a:tc>
                  <a:txBody>
                    <a:bodyPr/>
                    <a:lstStyle/>
                    <a:p>
                      <a:pPr algn="ctr"/>
                      <a:r>
                        <a:rPr lang="nl-NL" sz="7500" dirty="0">
                          <a:solidFill>
                            <a:srgbClr val="261B23"/>
                          </a:solidFill>
                        </a:rPr>
                        <a:t>3</a:t>
                      </a:r>
                      <a:endParaRPr lang="en-US" sz="7500" dirty="0">
                        <a:solidFill>
                          <a:srgbClr val="261B23"/>
                        </a:solidFill>
                      </a:endParaRPr>
                    </a:p>
                  </a:txBody>
                  <a:tcPr anchor="ctr"/>
                </a:tc>
                <a:tc>
                  <a:txBody>
                    <a:bodyPr/>
                    <a:lstStyle/>
                    <a:p>
                      <a:pPr algn="ctr"/>
                      <a:r>
                        <a:rPr lang="nl-NL" sz="7500" dirty="0"/>
                        <a:t>4</a:t>
                      </a:r>
                      <a:endParaRPr lang="en-US" sz="7500" dirty="0"/>
                    </a:p>
                  </a:txBody>
                  <a:tcPr anchor="ctr"/>
                </a:tc>
                <a:tc>
                  <a:txBody>
                    <a:bodyPr/>
                    <a:lstStyle/>
                    <a:p>
                      <a:pPr algn="ctr"/>
                      <a:r>
                        <a:rPr lang="nl-NL" sz="7500" dirty="0"/>
                        <a:t>1</a:t>
                      </a:r>
                      <a:endParaRPr lang="en-US" sz="7500" dirty="0"/>
                    </a:p>
                  </a:txBody>
                  <a:tcPr anchor="ctr"/>
                </a:tc>
                <a:extLst>
                  <a:ext uri="{0D108BD9-81ED-4DB2-BD59-A6C34878D82A}">
                    <a16:rowId xmlns:a16="http://schemas.microsoft.com/office/drawing/2014/main" val="2217076472"/>
                  </a:ext>
                </a:extLst>
              </a:tr>
              <a:tr h="1711124">
                <a:tc>
                  <a:txBody>
                    <a:bodyPr/>
                    <a:lstStyle/>
                    <a:p>
                      <a:pPr algn="ctr"/>
                      <a:r>
                        <a:rPr lang="nl-NL" sz="7500" dirty="0"/>
                        <a:t>1</a:t>
                      </a:r>
                      <a:endParaRPr lang="en-US" sz="7500" dirty="0"/>
                    </a:p>
                  </a:txBody>
                  <a:tcPr anchor="ctr"/>
                </a:tc>
                <a:tc>
                  <a:txBody>
                    <a:bodyPr/>
                    <a:lstStyle/>
                    <a:p>
                      <a:pPr algn="ctr"/>
                      <a:r>
                        <a:rPr lang="nl-NL" sz="7500" dirty="0"/>
                        <a:t>2</a:t>
                      </a:r>
                      <a:endParaRPr lang="en-US" sz="7500" dirty="0"/>
                    </a:p>
                  </a:txBody>
                  <a:tcPr anchor="ctr"/>
                </a:tc>
                <a:tc>
                  <a:txBody>
                    <a:bodyPr/>
                    <a:lstStyle/>
                    <a:p>
                      <a:pPr algn="ctr"/>
                      <a:r>
                        <a:rPr lang="nl-NL" sz="7500" dirty="0"/>
                        <a:t>3</a:t>
                      </a:r>
                      <a:endParaRPr lang="en-US" sz="7500" dirty="0"/>
                    </a:p>
                  </a:txBody>
                  <a:tcPr anchor="ctr"/>
                </a:tc>
                <a:extLst>
                  <a:ext uri="{0D108BD9-81ED-4DB2-BD59-A6C34878D82A}">
                    <a16:rowId xmlns:a16="http://schemas.microsoft.com/office/drawing/2014/main" val="1317082181"/>
                  </a:ext>
                </a:extLst>
              </a:tr>
              <a:tr h="1711124">
                <a:tc>
                  <a:txBody>
                    <a:bodyPr/>
                    <a:lstStyle/>
                    <a:p>
                      <a:pPr algn="ctr"/>
                      <a:r>
                        <a:rPr lang="nl-NL" sz="7500" dirty="0"/>
                        <a:t>1</a:t>
                      </a:r>
                      <a:endParaRPr lang="en-US" sz="7500" dirty="0"/>
                    </a:p>
                  </a:txBody>
                  <a:tcPr anchor="ctr"/>
                </a:tc>
                <a:tc>
                  <a:txBody>
                    <a:bodyPr/>
                    <a:lstStyle/>
                    <a:p>
                      <a:pPr algn="ctr"/>
                      <a:r>
                        <a:rPr lang="nl-NL" sz="7500" dirty="0"/>
                        <a:t>1</a:t>
                      </a:r>
                      <a:endParaRPr lang="en-US" sz="7500" dirty="0"/>
                    </a:p>
                  </a:txBody>
                  <a:tcPr anchor="ctr"/>
                </a:tc>
                <a:tc>
                  <a:txBody>
                    <a:bodyPr/>
                    <a:lstStyle/>
                    <a:p>
                      <a:pPr algn="ctr"/>
                      <a:r>
                        <a:rPr lang="nl-NL" sz="7500" dirty="0"/>
                        <a:t>2</a:t>
                      </a:r>
                      <a:endParaRPr lang="en-US" sz="7500" dirty="0"/>
                    </a:p>
                  </a:txBody>
                  <a:tcPr anchor="ctr"/>
                </a:tc>
                <a:extLst>
                  <a:ext uri="{0D108BD9-81ED-4DB2-BD59-A6C34878D82A}">
                    <a16:rowId xmlns:a16="http://schemas.microsoft.com/office/drawing/2014/main" val="915136123"/>
                  </a:ext>
                </a:extLst>
              </a:tr>
            </a:tbl>
          </a:graphicData>
        </a:graphic>
      </p:graphicFrame>
      <p:sp>
        <p:nvSpPr>
          <p:cNvPr id="3" name="Tekstvak 2">
            <a:extLst>
              <a:ext uri="{FF2B5EF4-FFF2-40B4-BE49-F238E27FC236}">
                <a16:creationId xmlns:a16="http://schemas.microsoft.com/office/drawing/2014/main" id="{A987257E-BAE4-4A22-92C3-071426535F30}"/>
              </a:ext>
            </a:extLst>
          </p:cNvPr>
          <p:cNvSpPr txBox="1"/>
          <p:nvPr/>
        </p:nvSpPr>
        <p:spPr>
          <a:xfrm>
            <a:off x="4998720" y="807721"/>
            <a:ext cx="2730421" cy="1200329"/>
          </a:xfrm>
          <a:prstGeom prst="rect">
            <a:avLst/>
          </a:prstGeom>
          <a:noFill/>
        </p:spPr>
        <p:txBody>
          <a:bodyPr wrap="square" rtlCol="0">
            <a:spAutoFit/>
          </a:bodyPr>
          <a:lstStyle/>
          <a:p>
            <a:pPr algn="ctr"/>
            <a:r>
              <a:rPr lang="nl-NL" sz="2400" dirty="0">
                <a:latin typeface="Chiller" panose="04020404031007020602" pitchFamily="82" charset="0"/>
              </a:rPr>
              <a:t>Tel de lettergrepen.</a:t>
            </a:r>
          </a:p>
          <a:p>
            <a:pPr algn="ctr"/>
            <a:r>
              <a:rPr lang="nl-NL" sz="2400" dirty="0">
                <a:latin typeface="Chiller" panose="04020404031007020602" pitchFamily="82" charset="0"/>
              </a:rPr>
              <a:t>Welk kaartje blijft over?</a:t>
            </a:r>
          </a:p>
          <a:p>
            <a:pPr algn="ctr"/>
            <a:r>
              <a:rPr lang="nl-NL" sz="2400" dirty="0">
                <a:latin typeface="Chiller" panose="04020404031007020602" pitchFamily="82" charset="0"/>
              </a:rPr>
              <a:t>Knip elk kaartje apart uit.</a:t>
            </a:r>
            <a:endParaRPr lang="nl-BE" sz="2400" dirty="0">
              <a:latin typeface="Chiller" panose="04020404031007020602" pitchFamily="82" charset="0"/>
            </a:endParaRPr>
          </a:p>
        </p:txBody>
      </p:sp>
      <p:pic>
        <p:nvPicPr>
          <p:cNvPr id="5" name="Picture 12" descr="Afbeeldingsresultaat voor crocodile clipart">
            <a:extLst>
              <a:ext uri="{FF2B5EF4-FFF2-40B4-BE49-F238E27FC236}">
                <a16:creationId xmlns:a16="http://schemas.microsoft.com/office/drawing/2014/main" id="{DD65D06A-0828-42E0-AD33-1811BA8AD43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4780" y="5133315"/>
            <a:ext cx="960797" cy="70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1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EF9F203B-5867-4F2D-9A81-09BE86825FFE}"/>
              </a:ext>
            </a:extLst>
          </p:cNvPr>
          <p:cNvSpPr/>
          <p:nvPr/>
        </p:nvSpPr>
        <p:spPr>
          <a:xfrm>
            <a:off x="0" y="0"/>
            <a:ext cx="9144000" cy="685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nl-BE"/>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l="16753" t="21334" r="21205" b="3523"/>
          <a:stretch/>
        </p:blipFill>
        <p:spPr>
          <a:xfrm rot="16200000">
            <a:off x="1925097" y="-734285"/>
            <a:ext cx="5398579" cy="8734427"/>
          </a:xfrm>
          <a:prstGeom prst="rect">
            <a:avLst/>
          </a:prstGeom>
        </p:spPr>
      </p:pic>
      <p:pic>
        <p:nvPicPr>
          <p:cNvPr id="3" name="Afbeelding 2">
            <a:extLst>
              <a:ext uri="{FF2B5EF4-FFF2-40B4-BE49-F238E27FC236}">
                <a16:creationId xmlns:a16="http://schemas.microsoft.com/office/drawing/2014/main" id="{ABC1021E-9F90-471F-BC5B-DD70063B00E1}"/>
              </a:ext>
            </a:extLst>
          </p:cNvPr>
          <p:cNvPicPr>
            <a:picLocks noChangeAspect="1"/>
          </p:cNvPicPr>
          <p:nvPr/>
        </p:nvPicPr>
        <p:blipFill>
          <a:blip r:embed="rId3"/>
          <a:stretch>
            <a:fillRect/>
          </a:stretch>
        </p:blipFill>
        <p:spPr>
          <a:xfrm rot="16200000">
            <a:off x="1117017" y="2539345"/>
            <a:ext cx="1921458" cy="1921458"/>
          </a:xfrm>
          <a:prstGeom prst="rect">
            <a:avLst/>
          </a:prstGeom>
        </p:spPr>
      </p:pic>
      <p:pic>
        <p:nvPicPr>
          <p:cNvPr id="5" name="Afbeelding 4">
            <a:extLst>
              <a:ext uri="{FF2B5EF4-FFF2-40B4-BE49-F238E27FC236}">
                <a16:creationId xmlns:a16="http://schemas.microsoft.com/office/drawing/2014/main" id="{1E114C27-D3AE-4141-94F1-A8BE2A7F517A}"/>
              </a:ext>
            </a:extLst>
          </p:cNvPr>
          <p:cNvPicPr>
            <a:picLocks noChangeAspect="1"/>
          </p:cNvPicPr>
          <p:nvPr/>
        </p:nvPicPr>
        <p:blipFill>
          <a:blip r:embed="rId3"/>
          <a:stretch>
            <a:fillRect/>
          </a:stretch>
        </p:blipFill>
        <p:spPr>
          <a:xfrm rot="16200000">
            <a:off x="3145842" y="2539345"/>
            <a:ext cx="1921458" cy="1921458"/>
          </a:xfrm>
          <a:prstGeom prst="rect">
            <a:avLst/>
          </a:prstGeom>
        </p:spPr>
      </p:pic>
      <p:pic>
        <p:nvPicPr>
          <p:cNvPr id="6" name="Afbeelding 5">
            <a:extLst>
              <a:ext uri="{FF2B5EF4-FFF2-40B4-BE49-F238E27FC236}">
                <a16:creationId xmlns:a16="http://schemas.microsoft.com/office/drawing/2014/main" id="{69EDE4C3-8CE4-4930-9F9F-80C61C88F918}"/>
              </a:ext>
            </a:extLst>
          </p:cNvPr>
          <p:cNvPicPr>
            <a:picLocks noChangeAspect="1"/>
          </p:cNvPicPr>
          <p:nvPr/>
        </p:nvPicPr>
        <p:blipFill>
          <a:blip r:embed="rId3"/>
          <a:stretch>
            <a:fillRect/>
          </a:stretch>
        </p:blipFill>
        <p:spPr>
          <a:xfrm rot="16200000">
            <a:off x="5174667" y="2539345"/>
            <a:ext cx="1921458" cy="1921458"/>
          </a:xfrm>
          <a:prstGeom prst="rect">
            <a:avLst/>
          </a:prstGeom>
        </p:spPr>
      </p:pic>
      <p:pic>
        <p:nvPicPr>
          <p:cNvPr id="7" name="Afbeelding 6">
            <a:extLst>
              <a:ext uri="{FF2B5EF4-FFF2-40B4-BE49-F238E27FC236}">
                <a16:creationId xmlns:a16="http://schemas.microsoft.com/office/drawing/2014/main" id="{DF989969-024A-4133-B174-56DF0BB339FE}"/>
              </a:ext>
            </a:extLst>
          </p:cNvPr>
          <p:cNvPicPr>
            <a:picLocks noChangeAspect="1"/>
          </p:cNvPicPr>
          <p:nvPr/>
        </p:nvPicPr>
        <p:blipFill>
          <a:blip r:embed="rId3"/>
          <a:stretch>
            <a:fillRect/>
          </a:stretch>
        </p:blipFill>
        <p:spPr>
          <a:xfrm rot="16200000">
            <a:off x="7203492" y="2539345"/>
            <a:ext cx="1921458" cy="1921458"/>
          </a:xfrm>
          <a:prstGeom prst="rect">
            <a:avLst/>
          </a:prstGeom>
        </p:spPr>
      </p:pic>
      <p:sp>
        <p:nvSpPr>
          <p:cNvPr id="8" name="Tekstvak 7">
            <a:extLst>
              <a:ext uri="{FF2B5EF4-FFF2-40B4-BE49-F238E27FC236}">
                <a16:creationId xmlns:a16="http://schemas.microsoft.com/office/drawing/2014/main" id="{5CB1002F-291B-44D0-82AB-D89348FF6FB5}"/>
              </a:ext>
            </a:extLst>
          </p:cNvPr>
          <p:cNvSpPr txBox="1"/>
          <p:nvPr/>
        </p:nvSpPr>
        <p:spPr>
          <a:xfrm rot="16200000">
            <a:off x="2046641" y="3897890"/>
            <a:ext cx="523875" cy="461665"/>
          </a:xfrm>
          <a:prstGeom prst="rect">
            <a:avLst/>
          </a:prstGeom>
          <a:noFill/>
        </p:spPr>
        <p:txBody>
          <a:bodyPr wrap="square" rtlCol="0">
            <a:spAutoFit/>
          </a:bodyPr>
          <a:lstStyle/>
          <a:p>
            <a:pPr algn="ctr"/>
            <a:r>
              <a:rPr lang="nl-NL" sz="2400" dirty="0">
                <a:latin typeface="Arial Rounded MT Bold" panose="020F0704030504030204" pitchFamily="34" charset="0"/>
              </a:rPr>
              <a:t>2</a:t>
            </a:r>
            <a:endParaRPr lang="nl-BE" sz="2400" dirty="0">
              <a:latin typeface="Arial Rounded MT Bold" panose="020F0704030504030204" pitchFamily="34" charset="0"/>
            </a:endParaRPr>
          </a:p>
        </p:txBody>
      </p:sp>
      <p:sp>
        <p:nvSpPr>
          <p:cNvPr id="9" name="Tekstvak 8">
            <a:extLst>
              <a:ext uri="{FF2B5EF4-FFF2-40B4-BE49-F238E27FC236}">
                <a16:creationId xmlns:a16="http://schemas.microsoft.com/office/drawing/2014/main" id="{E09DEA1D-F971-401E-BDE2-C6B985F97FD1}"/>
              </a:ext>
            </a:extLst>
          </p:cNvPr>
          <p:cNvSpPr txBox="1"/>
          <p:nvPr/>
        </p:nvSpPr>
        <p:spPr>
          <a:xfrm rot="16200000">
            <a:off x="4005028" y="3868950"/>
            <a:ext cx="523875" cy="461665"/>
          </a:xfrm>
          <a:prstGeom prst="rect">
            <a:avLst/>
          </a:prstGeom>
          <a:noFill/>
        </p:spPr>
        <p:txBody>
          <a:bodyPr wrap="square" rtlCol="0">
            <a:spAutoFit/>
          </a:bodyPr>
          <a:lstStyle/>
          <a:p>
            <a:pPr algn="ctr"/>
            <a:r>
              <a:rPr lang="nl-NL" sz="2400" dirty="0">
                <a:latin typeface="Arial Rounded MT Bold" panose="020F0704030504030204" pitchFamily="34" charset="0"/>
              </a:rPr>
              <a:t>4</a:t>
            </a:r>
            <a:endParaRPr lang="nl-BE" sz="2400" dirty="0">
              <a:latin typeface="Arial Rounded MT Bold" panose="020F0704030504030204" pitchFamily="34" charset="0"/>
            </a:endParaRPr>
          </a:p>
        </p:txBody>
      </p:sp>
      <p:sp>
        <p:nvSpPr>
          <p:cNvPr id="10" name="Tekstvak 9">
            <a:extLst>
              <a:ext uri="{FF2B5EF4-FFF2-40B4-BE49-F238E27FC236}">
                <a16:creationId xmlns:a16="http://schemas.microsoft.com/office/drawing/2014/main" id="{6034876D-C2F0-4888-A30B-5021FB845927}"/>
              </a:ext>
            </a:extLst>
          </p:cNvPr>
          <p:cNvSpPr txBox="1"/>
          <p:nvPr/>
        </p:nvSpPr>
        <p:spPr>
          <a:xfrm rot="16200000">
            <a:off x="6061255" y="3868949"/>
            <a:ext cx="523875" cy="461665"/>
          </a:xfrm>
          <a:prstGeom prst="rect">
            <a:avLst/>
          </a:prstGeom>
          <a:noFill/>
        </p:spPr>
        <p:txBody>
          <a:bodyPr wrap="square" rtlCol="0">
            <a:spAutoFit/>
          </a:bodyPr>
          <a:lstStyle/>
          <a:p>
            <a:pPr algn="ctr"/>
            <a:r>
              <a:rPr lang="nl-NL" sz="2400" dirty="0">
                <a:latin typeface="Arial Rounded MT Bold" panose="020F0704030504030204" pitchFamily="34" charset="0"/>
              </a:rPr>
              <a:t>3</a:t>
            </a:r>
            <a:endParaRPr lang="nl-BE" sz="2400" dirty="0">
              <a:latin typeface="Arial Rounded MT Bold" panose="020F0704030504030204" pitchFamily="34" charset="0"/>
            </a:endParaRPr>
          </a:p>
        </p:txBody>
      </p:sp>
      <p:sp>
        <p:nvSpPr>
          <p:cNvPr id="11" name="Tekstvak 10">
            <a:extLst>
              <a:ext uri="{FF2B5EF4-FFF2-40B4-BE49-F238E27FC236}">
                <a16:creationId xmlns:a16="http://schemas.microsoft.com/office/drawing/2014/main" id="{0957AD4E-8234-490E-AADC-D496F4BE741C}"/>
              </a:ext>
            </a:extLst>
          </p:cNvPr>
          <p:cNvSpPr txBox="1"/>
          <p:nvPr/>
        </p:nvSpPr>
        <p:spPr>
          <a:xfrm rot="16200000">
            <a:off x="8088907" y="3868948"/>
            <a:ext cx="523875" cy="461665"/>
          </a:xfrm>
          <a:prstGeom prst="rect">
            <a:avLst/>
          </a:prstGeom>
          <a:noFill/>
        </p:spPr>
        <p:txBody>
          <a:bodyPr wrap="square" rtlCol="0">
            <a:spAutoFit/>
          </a:bodyPr>
          <a:lstStyle/>
          <a:p>
            <a:pPr algn="ctr"/>
            <a:r>
              <a:rPr lang="nl-NL" sz="2400" dirty="0">
                <a:latin typeface="Arial Rounded MT Bold" panose="020F0704030504030204" pitchFamily="34" charset="0"/>
              </a:rPr>
              <a:t>5</a:t>
            </a:r>
            <a:endParaRPr lang="nl-BE" sz="2400" dirty="0">
              <a:latin typeface="Arial Rounded MT Bold" panose="020F0704030504030204" pitchFamily="34" charset="0"/>
            </a:endParaRPr>
          </a:p>
        </p:txBody>
      </p:sp>
      <p:sp>
        <p:nvSpPr>
          <p:cNvPr id="12" name="Tekstvak 11">
            <a:extLst>
              <a:ext uri="{FF2B5EF4-FFF2-40B4-BE49-F238E27FC236}">
                <a16:creationId xmlns:a16="http://schemas.microsoft.com/office/drawing/2014/main" id="{9F65A0F5-AEE6-441A-9674-1123858483D9}"/>
              </a:ext>
            </a:extLst>
          </p:cNvPr>
          <p:cNvSpPr txBox="1"/>
          <p:nvPr/>
        </p:nvSpPr>
        <p:spPr>
          <a:xfrm rot="16200000">
            <a:off x="-2624926" y="3085537"/>
            <a:ext cx="6303615" cy="923330"/>
          </a:xfrm>
          <a:prstGeom prst="rect">
            <a:avLst/>
          </a:prstGeom>
          <a:noFill/>
        </p:spPr>
        <p:txBody>
          <a:bodyPr wrap="square" rtlCol="0">
            <a:spAutoFit/>
          </a:bodyPr>
          <a:lstStyle/>
          <a:p>
            <a:pPr algn="ctr"/>
            <a:r>
              <a:rPr lang="nl-NL" dirty="0">
                <a:latin typeface="Chiller" panose="04020404031007020602" pitchFamily="82" charset="0"/>
              </a:rPr>
              <a:t>Wie zijn de cijferburen van de heks. </a:t>
            </a:r>
          </a:p>
          <a:p>
            <a:pPr algn="ctr"/>
            <a:r>
              <a:rPr lang="nl-NL" dirty="0">
                <a:latin typeface="Chiller" panose="04020404031007020602" pitchFamily="82" charset="0"/>
              </a:rPr>
              <a:t>Maak telsprongen van 1.</a:t>
            </a:r>
          </a:p>
          <a:p>
            <a:pPr algn="ctr"/>
            <a:r>
              <a:rPr lang="nl-NL" dirty="0">
                <a:latin typeface="Chiller" panose="04020404031007020602" pitchFamily="82" charset="0"/>
              </a:rPr>
              <a:t>Welke huisnummer blijft over?</a:t>
            </a:r>
            <a:endParaRPr lang="nl-BE" dirty="0">
              <a:latin typeface="Chiller" panose="04020404031007020602" pitchFamily="82" charset="0"/>
            </a:endParaRPr>
          </a:p>
        </p:txBody>
      </p:sp>
      <p:pic>
        <p:nvPicPr>
          <p:cNvPr id="13" name="Picture 2" descr="Afbeeldingsresultaat voor ant clipart">
            <a:extLst>
              <a:ext uri="{FF2B5EF4-FFF2-40B4-BE49-F238E27FC236}">
                <a16:creationId xmlns:a16="http://schemas.microsoft.com/office/drawing/2014/main" id="{F45D20A5-88ED-411F-9C57-4ADCCE64380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8337924" y="319777"/>
            <a:ext cx="813213" cy="494139"/>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F51C0D1C-BE1D-46E6-8E7E-915EC22591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2604174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848034685"/>
              </p:ext>
            </p:extLst>
          </p:nvPr>
        </p:nvGraphicFramePr>
        <p:xfrm>
          <a:off x="381000" y="807721"/>
          <a:ext cx="4617720" cy="5133372"/>
        </p:xfrm>
        <a:graphic>
          <a:graphicData uri="http://schemas.openxmlformats.org/drawingml/2006/table">
            <a:tbl>
              <a:tblPr firstRow="1" bandRow="1">
                <a:tableStyleId>{5940675A-B579-460E-94D1-54222C63F5DA}</a:tableStyleId>
              </a:tblPr>
              <a:tblGrid>
                <a:gridCol w="1539240">
                  <a:extLst>
                    <a:ext uri="{9D8B030D-6E8A-4147-A177-3AD203B41FA5}">
                      <a16:colId xmlns:a16="http://schemas.microsoft.com/office/drawing/2014/main" val="2013951093"/>
                    </a:ext>
                  </a:extLst>
                </a:gridCol>
                <a:gridCol w="1539240">
                  <a:extLst>
                    <a:ext uri="{9D8B030D-6E8A-4147-A177-3AD203B41FA5}">
                      <a16:colId xmlns:a16="http://schemas.microsoft.com/office/drawing/2014/main" val="1283531144"/>
                    </a:ext>
                  </a:extLst>
                </a:gridCol>
                <a:gridCol w="1539240">
                  <a:extLst>
                    <a:ext uri="{9D8B030D-6E8A-4147-A177-3AD203B41FA5}">
                      <a16:colId xmlns:a16="http://schemas.microsoft.com/office/drawing/2014/main" val="819812134"/>
                    </a:ext>
                  </a:extLst>
                </a:gridCol>
              </a:tblGrid>
              <a:tr h="1711124">
                <a:tc>
                  <a:txBody>
                    <a:bodyPr/>
                    <a:lstStyle/>
                    <a:p>
                      <a:pPr algn="ctr"/>
                      <a:r>
                        <a:rPr lang="nl-NL" sz="7500" dirty="0">
                          <a:solidFill>
                            <a:srgbClr val="261B23"/>
                          </a:solidFill>
                        </a:rPr>
                        <a:t>1</a:t>
                      </a:r>
                      <a:endParaRPr lang="en-US" sz="7500" dirty="0">
                        <a:solidFill>
                          <a:srgbClr val="261B23"/>
                        </a:solidFill>
                      </a:endParaRPr>
                    </a:p>
                  </a:txBody>
                  <a:tcPr anchor="ctr"/>
                </a:tc>
                <a:tc>
                  <a:txBody>
                    <a:bodyPr/>
                    <a:lstStyle/>
                    <a:p>
                      <a:pPr algn="ctr"/>
                      <a:r>
                        <a:rPr lang="nl-NL" sz="7500" dirty="0"/>
                        <a:t>3</a:t>
                      </a:r>
                      <a:endParaRPr lang="en-US" sz="7500" dirty="0"/>
                    </a:p>
                  </a:txBody>
                  <a:tcPr anchor="ctr"/>
                </a:tc>
                <a:tc>
                  <a:txBody>
                    <a:bodyPr/>
                    <a:lstStyle/>
                    <a:p>
                      <a:pPr algn="ctr"/>
                      <a:r>
                        <a:rPr lang="nl-NL" sz="7500" dirty="0"/>
                        <a:t>3</a:t>
                      </a:r>
                      <a:endParaRPr lang="en-US" sz="7500" dirty="0"/>
                    </a:p>
                  </a:txBody>
                  <a:tcPr anchor="ctr"/>
                </a:tc>
                <a:extLst>
                  <a:ext uri="{0D108BD9-81ED-4DB2-BD59-A6C34878D82A}">
                    <a16:rowId xmlns:a16="http://schemas.microsoft.com/office/drawing/2014/main" val="2217076472"/>
                  </a:ext>
                </a:extLst>
              </a:tr>
              <a:tr h="1711124">
                <a:tc>
                  <a:txBody>
                    <a:bodyPr/>
                    <a:lstStyle/>
                    <a:p>
                      <a:pPr algn="ctr"/>
                      <a:r>
                        <a:rPr lang="nl-NL" sz="7500" dirty="0"/>
                        <a:t>5</a:t>
                      </a:r>
                      <a:endParaRPr lang="en-US" sz="7500" dirty="0"/>
                    </a:p>
                  </a:txBody>
                  <a:tcPr anchor="ctr"/>
                </a:tc>
                <a:tc>
                  <a:txBody>
                    <a:bodyPr/>
                    <a:lstStyle/>
                    <a:p>
                      <a:pPr algn="ctr"/>
                      <a:r>
                        <a:rPr lang="nl-NL" sz="7500" dirty="0"/>
                        <a:t>2</a:t>
                      </a:r>
                      <a:endParaRPr lang="en-US" sz="7500" dirty="0"/>
                    </a:p>
                  </a:txBody>
                  <a:tcPr anchor="ctr"/>
                </a:tc>
                <a:tc>
                  <a:txBody>
                    <a:bodyPr/>
                    <a:lstStyle/>
                    <a:p>
                      <a:pPr algn="ctr"/>
                      <a:r>
                        <a:rPr lang="nl-NL" sz="7500" dirty="0"/>
                        <a:t>4</a:t>
                      </a:r>
                      <a:endParaRPr lang="en-US" sz="7500" dirty="0"/>
                    </a:p>
                  </a:txBody>
                  <a:tcPr anchor="ctr"/>
                </a:tc>
                <a:extLst>
                  <a:ext uri="{0D108BD9-81ED-4DB2-BD59-A6C34878D82A}">
                    <a16:rowId xmlns:a16="http://schemas.microsoft.com/office/drawing/2014/main" val="1317082181"/>
                  </a:ext>
                </a:extLst>
              </a:tr>
              <a:tr h="1711124">
                <a:tc>
                  <a:txBody>
                    <a:bodyPr/>
                    <a:lstStyle/>
                    <a:p>
                      <a:pPr algn="ctr"/>
                      <a:r>
                        <a:rPr lang="nl-NL" sz="7500" dirty="0"/>
                        <a:t>4</a:t>
                      </a:r>
                      <a:endParaRPr lang="en-US" sz="7500" dirty="0"/>
                    </a:p>
                  </a:txBody>
                  <a:tcPr anchor="ctr"/>
                </a:tc>
                <a:tc>
                  <a:txBody>
                    <a:bodyPr/>
                    <a:lstStyle/>
                    <a:p>
                      <a:pPr algn="ctr"/>
                      <a:r>
                        <a:rPr lang="nl-NL" sz="7500" dirty="0"/>
                        <a:t>6</a:t>
                      </a:r>
                      <a:endParaRPr lang="en-US" sz="7500" dirty="0"/>
                    </a:p>
                  </a:txBody>
                  <a:tcPr anchor="ctr"/>
                </a:tc>
                <a:tc>
                  <a:txBody>
                    <a:bodyPr/>
                    <a:lstStyle/>
                    <a:p>
                      <a:pPr algn="ctr"/>
                      <a:r>
                        <a:rPr lang="nl-NL" sz="7500" dirty="0"/>
                        <a:t>2</a:t>
                      </a:r>
                      <a:endParaRPr lang="en-US" sz="7500" dirty="0"/>
                    </a:p>
                  </a:txBody>
                  <a:tcPr anchor="ctr"/>
                </a:tc>
                <a:extLst>
                  <a:ext uri="{0D108BD9-81ED-4DB2-BD59-A6C34878D82A}">
                    <a16:rowId xmlns:a16="http://schemas.microsoft.com/office/drawing/2014/main" val="915136123"/>
                  </a:ext>
                </a:extLst>
              </a:tr>
            </a:tbl>
          </a:graphicData>
        </a:graphic>
      </p:graphicFrame>
      <p:sp>
        <p:nvSpPr>
          <p:cNvPr id="5" name="Tekstvak 4">
            <a:extLst>
              <a:ext uri="{FF2B5EF4-FFF2-40B4-BE49-F238E27FC236}">
                <a16:creationId xmlns:a16="http://schemas.microsoft.com/office/drawing/2014/main" id="{A5E39CC9-8472-4318-9C86-97D648C7004C}"/>
              </a:ext>
            </a:extLst>
          </p:cNvPr>
          <p:cNvSpPr txBox="1"/>
          <p:nvPr/>
        </p:nvSpPr>
        <p:spPr>
          <a:xfrm>
            <a:off x="381001" y="257414"/>
            <a:ext cx="4617720" cy="400110"/>
          </a:xfrm>
          <a:prstGeom prst="rect">
            <a:avLst/>
          </a:prstGeom>
          <a:noFill/>
        </p:spPr>
        <p:txBody>
          <a:bodyPr wrap="square">
            <a:spAutoFit/>
          </a:bodyPr>
          <a:lstStyle/>
          <a:p>
            <a:pPr algn="ctr"/>
            <a:r>
              <a:rPr lang="nl-NL" sz="2000" dirty="0">
                <a:latin typeface="Chiller" panose="04020404031007020602" pitchFamily="82" charset="0"/>
              </a:rPr>
              <a:t>Welk kaartje blijft over? Knip elk kaartje apart uit.</a:t>
            </a:r>
            <a:endParaRPr lang="nl-BE" sz="2000" dirty="0">
              <a:latin typeface="Chiller" panose="04020404031007020602" pitchFamily="82" charset="0"/>
            </a:endParaRPr>
          </a:p>
        </p:txBody>
      </p:sp>
      <p:pic>
        <p:nvPicPr>
          <p:cNvPr id="6" name="Picture 2" descr="Afbeeldingsresultaat voor ant clipart">
            <a:extLst>
              <a:ext uri="{FF2B5EF4-FFF2-40B4-BE49-F238E27FC236}">
                <a16:creationId xmlns:a16="http://schemas.microsoft.com/office/drawing/2014/main" id="{373F4B26-B1B4-42F3-AF00-BC6E2E808EF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5668" y="5446954"/>
            <a:ext cx="813213" cy="494139"/>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6AF3999-6E93-4903-84D6-0B862E401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210824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ansel and Gretel - forest, art, house, sweet, tree, fantasy, tale ...">
            <a:extLst>
              <a:ext uri="{FF2B5EF4-FFF2-40B4-BE49-F238E27FC236}">
                <a16:creationId xmlns:a16="http://schemas.microsoft.com/office/drawing/2014/main" id="{B943609E-B991-4EF2-B86E-A5E0C195B8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66" t="-148" r="3375" b="148"/>
          <a:stretch/>
        </p:blipFill>
        <p:spPr bwMode="auto">
          <a:xfrm>
            <a:off x="0" y="-5397"/>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FB07228C-8DA1-4CE3-B8F9-24094EE635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38947" y="-1136443"/>
            <a:ext cx="6863213" cy="9146893"/>
          </a:xfrm>
          <a:prstGeom prst="rect">
            <a:avLst/>
          </a:prstGeom>
        </p:spPr>
      </p:pic>
      <p:pic>
        <p:nvPicPr>
          <p:cNvPr id="2050" name="Picture 2" descr="Halloween candy clip art free clipart images (With images) | Clip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696" y="541972"/>
            <a:ext cx="2857500" cy="250507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564640" y="3942080"/>
            <a:ext cx="1803576" cy="2400657"/>
          </a:xfrm>
          <a:prstGeom prst="rect">
            <a:avLst/>
          </a:prstGeom>
          <a:noFill/>
        </p:spPr>
        <p:txBody>
          <a:bodyPr wrap="square" rtlCol="0">
            <a:spAutoFit/>
          </a:bodyPr>
          <a:lstStyle/>
          <a:p>
            <a:r>
              <a:rPr lang="nl-NL" sz="15000" dirty="0"/>
              <a:t>2</a:t>
            </a:r>
            <a:endParaRPr lang="en-US" sz="15000" dirty="0"/>
          </a:p>
        </p:txBody>
      </p:sp>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sp>
        <p:nvSpPr>
          <p:cNvPr id="11" name="Tekstvak 10">
            <a:extLst>
              <a:ext uri="{FF2B5EF4-FFF2-40B4-BE49-F238E27FC236}">
                <a16:creationId xmlns:a16="http://schemas.microsoft.com/office/drawing/2014/main" id="{9814E7BC-DC34-41F2-8C02-F0057E33EF15}"/>
              </a:ext>
            </a:extLst>
          </p:cNvPr>
          <p:cNvSpPr txBox="1"/>
          <p:nvPr/>
        </p:nvSpPr>
        <p:spPr>
          <a:xfrm>
            <a:off x="50165" y="3290685"/>
            <a:ext cx="3151334" cy="523220"/>
          </a:xfrm>
          <a:prstGeom prst="rect">
            <a:avLst/>
          </a:prstGeom>
          <a:noFill/>
        </p:spPr>
        <p:txBody>
          <a:bodyPr wrap="square" rtlCol="0">
            <a:spAutoFit/>
          </a:bodyPr>
          <a:lstStyle/>
          <a:p>
            <a:pPr algn="ctr"/>
            <a:r>
              <a:rPr lang="nl-NL" sz="2800" dirty="0">
                <a:solidFill>
                  <a:schemeClr val="bg1">
                    <a:lumMod val="95000"/>
                  </a:schemeClr>
                </a:solidFill>
                <a:latin typeface="Chiller" panose="04020404031007020602" pitchFamily="82" charset="0"/>
              </a:rPr>
              <a:t>Welk kaartje blijft over?</a:t>
            </a:r>
            <a:endParaRPr lang="nl-BE" sz="2800" dirty="0">
              <a:solidFill>
                <a:schemeClr val="bg1">
                  <a:lumMod val="95000"/>
                </a:schemeClr>
              </a:solidFill>
              <a:latin typeface="Chiller" panose="04020404031007020602" pitchFamily="82" charset="0"/>
            </a:endParaRPr>
          </a:p>
        </p:txBody>
      </p:sp>
      <p:pic>
        <p:nvPicPr>
          <p:cNvPr id="12" name="Picture 2" descr="Afbeeldingsresultaat voor ant clipart">
            <a:extLst>
              <a:ext uri="{FF2B5EF4-FFF2-40B4-BE49-F238E27FC236}">
                <a16:creationId xmlns:a16="http://schemas.microsoft.com/office/drawing/2014/main" id="{537F93C4-127F-48B4-A57A-4E35BBD0F8BB}"/>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7083" y="5724098"/>
            <a:ext cx="813213" cy="494139"/>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7FA173E9-0D3C-4ECA-ACE3-502C471B3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218791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ansel and Gretel - forest, art, house, sweet, tree, fantasy, tale ...">
            <a:extLst>
              <a:ext uri="{FF2B5EF4-FFF2-40B4-BE49-F238E27FC236}">
                <a16:creationId xmlns:a16="http://schemas.microsoft.com/office/drawing/2014/main" id="{3D714796-95C2-4308-804E-B9F4554FDF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66" t="-148" r="3375" b="14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C2E9EE0-3D49-48C3-B9CC-DABC5E6200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1840"/>
            <a:ext cx="6863213" cy="9146893"/>
          </a:xfrm>
          <a:prstGeom prst="rect">
            <a:avLst/>
          </a:prstGeom>
        </p:spPr>
      </p:pic>
      <p:pic>
        <p:nvPicPr>
          <p:cNvPr id="2050" name="Picture 2" descr="Halloween candy clip art free clipart images (With images) | Clip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18370">
            <a:off x="2851764" y="998938"/>
            <a:ext cx="1776155" cy="155709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564640" y="3942080"/>
            <a:ext cx="1803576" cy="2400657"/>
          </a:xfrm>
          <a:prstGeom prst="rect">
            <a:avLst/>
          </a:prstGeom>
          <a:noFill/>
        </p:spPr>
        <p:txBody>
          <a:bodyPr wrap="square" rtlCol="0">
            <a:spAutoFit/>
          </a:bodyPr>
          <a:lstStyle/>
          <a:p>
            <a:r>
              <a:rPr lang="nl-NL" sz="15000" dirty="0"/>
              <a:t>3</a:t>
            </a:r>
            <a:endParaRPr lang="en-US" sz="15000" dirty="0"/>
          </a:p>
        </p:txBody>
      </p:sp>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6" name="Picture 2" descr="Halloween candy clip art free clipart images (With images) | Clip ..."/>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36367">
            <a:off x="4343576" y="1011808"/>
            <a:ext cx="1934257" cy="1695699"/>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1560DEFB-B7CE-4B70-B80C-F80990172558}"/>
              </a:ext>
            </a:extLst>
          </p:cNvPr>
          <p:cNvSpPr txBox="1"/>
          <p:nvPr/>
        </p:nvSpPr>
        <p:spPr>
          <a:xfrm>
            <a:off x="50165" y="3290685"/>
            <a:ext cx="3151334" cy="523220"/>
          </a:xfrm>
          <a:prstGeom prst="rect">
            <a:avLst/>
          </a:prstGeom>
          <a:noFill/>
        </p:spPr>
        <p:txBody>
          <a:bodyPr wrap="square" rtlCol="0">
            <a:spAutoFit/>
          </a:bodyPr>
          <a:lstStyle/>
          <a:p>
            <a:pPr algn="ctr"/>
            <a:r>
              <a:rPr lang="nl-NL" sz="2800" dirty="0">
                <a:solidFill>
                  <a:schemeClr val="bg1">
                    <a:lumMod val="95000"/>
                  </a:schemeClr>
                </a:solidFill>
                <a:latin typeface="Chiller" panose="04020404031007020602" pitchFamily="82" charset="0"/>
              </a:rPr>
              <a:t>Welk kaartje blijft over?</a:t>
            </a:r>
            <a:endParaRPr lang="nl-BE" sz="2800" dirty="0">
              <a:solidFill>
                <a:schemeClr val="bg1">
                  <a:lumMod val="95000"/>
                </a:schemeClr>
              </a:solidFill>
              <a:latin typeface="Chiller" panose="04020404031007020602" pitchFamily="82" charset="0"/>
            </a:endParaRPr>
          </a:p>
        </p:txBody>
      </p:sp>
      <p:pic>
        <p:nvPicPr>
          <p:cNvPr id="12" name="Picture 2" descr="Afbeeldingsresultaat voor ant clipart">
            <a:extLst>
              <a:ext uri="{FF2B5EF4-FFF2-40B4-BE49-F238E27FC236}">
                <a16:creationId xmlns:a16="http://schemas.microsoft.com/office/drawing/2014/main" id="{FE613C7A-4D5D-4760-A307-121D0810604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7083" y="5724098"/>
            <a:ext cx="813213" cy="494139"/>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CE5FC495-1843-4C76-AED2-1C1271C835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141473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sel and Gretel - forest, art, house, sweet, tree, fantasy, tale ...">
            <a:extLst>
              <a:ext uri="{FF2B5EF4-FFF2-40B4-BE49-F238E27FC236}">
                <a16:creationId xmlns:a16="http://schemas.microsoft.com/office/drawing/2014/main" id="{9FA10C30-6DE8-4F24-842F-48B456EC94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66" t="-148" r="3375" b="14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604B4BD-AD25-468E-88C5-407063C04A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38947" y="-1141840"/>
            <a:ext cx="6863213" cy="9146893"/>
          </a:xfrm>
          <a:prstGeom prst="rect">
            <a:avLst/>
          </a:prstGeom>
        </p:spPr>
      </p:pic>
      <p:pic>
        <p:nvPicPr>
          <p:cNvPr id="2050" name="Picture 2" descr="Halloween candy clip art free clipart images (With images) | Clip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696" y="541972"/>
            <a:ext cx="2857500" cy="250507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564640" y="3942080"/>
            <a:ext cx="1803576" cy="2400657"/>
          </a:xfrm>
          <a:prstGeom prst="rect">
            <a:avLst/>
          </a:prstGeom>
          <a:noFill/>
        </p:spPr>
        <p:txBody>
          <a:bodyPr wrap="square" rtlCol="0">
            <a:spAutoFit/>
          </a:bodyPr>
          <a:lstStyle/>
          <a:p>
            <a:r>
              <a:rPr lang="nl-NL" sz="15000" dirty="0"/>
              <a:t>1</a:t>
            </a:r>
            <a:endParaRPr lang="en-US" sz="15000" dirty="0"/>
          </a:p>
        </p:txBody>
      </p:sp>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sp>
        <p:nvSpPr>
          <p:cNvPr id="9" name="Tekstvak 8">
            <a:extLst>
              <a:ext uri="{FF2B5EF4-FFF2-40B4-BE49-F238E27FC236}">
                <a16:creationId xmlns:a16="http://schemas.microsoft.com/office/drawing/2014/main" id="{EBBBA1DC-8468-43CD-95C1-3E4A70858E11}"/>
              </a:ext>
            </a:extLst>
          </p:cNvPr>
          <p:cNvSpPr txBox="1"/>
          <p:nvPr/>
        </p:nvSpPr>
        <p:spPr>
          <a:xfrm>
            <a:off x="50165" y="3290685"/>
            <a:ext cx="3151334" cy="523220"/>
          </a:xfrm>
          <a:prstGeom prst="rect">
            <a:avLst/>
          </a:prstGeom>
          <a:noFill/>
        </p:spPr>
        <p:txBody>
          <a:bodyPr wrap="square" rtlCol="0">
            <a:spAutoFit/>
          </a:bodyPr>
          <a:lstStyle/>
          <a:p>
            <a:pPr algn="ctr"/>
            <a:r>
              <a:rPr lang="nl-NL" sz="2800" dirty="0">
                <a:solidFill>
                  <a:schemeClr val="bg1">
                    <a:lumMod val="95000"/>
                  </a:schemeClr>
                </a:solidFill>
                <a:latin typeface="Chiller" panose="04020404031007020602" pitchFamily="82" charset="0"/>
              </a:rPr>
              <a:t>Welk kaartje blijft over?</a:t>
            </a:r>
            <a:endParaRPr lang="nl-BE" sz="2800" dirty="0">
              <a:solidFill>
                <a:schemeClr val="bg1">
                  <a:lumMod val="95000"/>
                </a:schemeClr>
              </a:solidFill>
              <a:latin typeface="Chiller" panose="04020404031007020602" pitchFamily="82" charset="0"/>
            </a:endParaRPr>
          </a:p>
        </p:txBody>
      </p:sp>
      <p:pic>
        <p:nvPicPr>
          <p:cNvPr id="10" name="Picture 2" descr="Afbeeldingsresultaat voor ant clipart">
            <a:extLst>
              <a:ext uri="{FF2B5EF4-FFF2-40B4-BE49-F238E27FC236}">
                <a16:creationId xmlns:a16="http://schemas.microsoft.com/office/drawing/2014/main" id="{4DDCC04D-401D-45C8-B052-0C75124AFE6A}"/>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7083" y="5724098"/>
            <a:ext cx="813213" cy="494139"/>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E97756D5-7389-44CA-A8DD-49E1DFD6AA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84982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ansel and Gretel - forest, art, house, sweet, tree, fantasy, tale ...">
            <a:extLst>
              <a:ext uri="{FF2B5EF4-FFF2-40B4-BE49-F238E27FC236}">
                <a16:creationId xmlns:a16="http://schemas.microsoft.com/office/drawing/2014/main" id="{39403F20-85B9-4AA7-B4D1-FDC4D1C196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66" t="-148" r="3375" b="14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53B052C9-AC1C-4E3C-B357-6515124CDB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38947" y="-1141840"/>
            <a:ext cx="6863213" cy="9146893"/>
          </a:xfrm>
          <a:prstGeom prst="rect">
            <a:avLst/>
          </a:prstGeom>
        </p:spPr>
      </p:pic>
      <p:pic>
        <p:nvPicPr>
          <p:cNvPr id="2050" name="Picture 2" descr="Halloween candy clip art free clipart images (With images) | Clip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477" y="949363"/>
            <a:ext cx="1832418" cy="160642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564640" y="3942080"/>
            <a:ext cx="1803576" cy="2400657"/>
          </a:xfrm>
          <a:prstGeom prst="rect">
            <a:avLst/>
          </a:prstGeom>
          <a:noFill/>
        </p:spPr>
        <p:txBody>
          <a:bodyPr wrap="square" rtlCol="0">
            <a:spAutoFit/>
          </a:bodyPr>
          <a:lstStyle/>
          <a:p>
            <a:r>
              <a:rPr lang="nl-NL" sz="15000" dirty="0"/>
              <a:t>3</a:t>
            </a:r>
            <a:endParaRPr lang="en-US" sz="15000" dirty="0"/>
          </a:p>
        </p:txBody>
      </p:sp>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7" name="Picture 2" descr="Halloween candy clip art free clipart images (With images) | Clip ..."/>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a:off x="2691757" y="891795"/>
            <a:ext cx="1696720" cy="860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alloween candy clip art free clipart images (With images) | Clip ..."/>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3233105" y="1717533"/>
            <a:ext cx="1696720" cy="86077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A7C6289E-F2AC-4693-9495-C4E4F6CB8418}"/>
              </a:ext>
            </a:extLst>
          </p:cNvPr>
          <p:cNvSpPr txBox="1"/>
          <p:nvPr/>
        </p:nvSpPr>
        <p:spPr>
          <a:xfrm>
            <a:off x="50165" y="3290685"/>
            <a:ext cx="3151334" cy="523220"/>
          </a:xfrm>
          <a:prstGeom prst="rect">
            <a:avLst/>
          </a:prstGeom>
          <a:noFill/>
        </p:spPr>
        <p:txBody>
          <a:bodyPr wrap="square" rtlCol="0">
            <a:spAutoFit/>
          </a:bodyPr>
          <a:lstStyle/>
          <a:p>
            <a:pPr algn="ctr"/>
            <a:r>
              <a:rPr lang="nl-NL" sz="2800" dirty="0">
                <a:solidFill>
                  <a:schemeClr val="bg1">
                    <a:lumMod val="95000"/>
                  </a:schemeClr>
                </a:solidFill>
                <a:latin typeface="Chiller" panose="04020404031007020602" pitchFamily="82" charset="0"/>
              </a:rPr>
              <a:t>Welk kaartje blijft over?</a:t>
            </a:r>
            <a:endParaRPr lang="nl-BE" sz="2800" dirty="0">
              <a:solidFill>
                <a:schemeClr val="bg1">
                  <a:lumMod val="95000"/>
                </a:schemeClr>
              </a:solidFill>
              <a:latin typeface="Chiller" panose="04020404031007020602" pitchFamily="82" charset="0"/>
            </a:endParaRPr>
          </a:p>
        </p:txBody>
      </p:sp>
      <p:pic>
        <p:nvPicPr>
          <p:cNvPr id="13" name="Picture 2" descr="Afbeeldingsresultaat voor ant clipart">
            <a:extLst>
              <a:ext uri="{FF2B5EF4-FFF2-40B4-BE49-F238E27FC236}">
                <a16:creationId xmlns:a16="http://schemas.microsoft.com/office/drawing/2014/main" id="{04D9DCD8-741D-4F6E-9550-CC21BABF3030}"/>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7083" y="5724098"/>
            <a:ext cx="813213" cy="494139"/>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extLst>
              <a:ext uri="{FF2B5EF4-FFF2-40B4-BE49-F238E27FC236}">
                <a16:creationId xmlns:a16="http://schemas.microsoft.com/office/drawing/2014/main" id="{2D6827F7-24E1-42BB-8DD7-37C23A2ED4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329831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ansel and Gretel - forest, art, house, sweet, tree, fantasy, tale ...">
            <a:extLst>
              <a:ext uri="{FF2B5EF4-FFF2-40B4-BE49-F238E27FC236}">
                <a16:creationId xmlns:a16="http://schemas.microsoft.com/office/drawing/2014/main" id="{E54BF0E1-7E0F-4DF6-AD6B-9D29623ED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66" t="-148" r="3375" b="14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51C8C299-2DD2-4BF7-8D82-341B4D0D04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38947" y="-1141840"/>
            <a:ext cx="6863213" cy="9146893"/>
          </a:xfrm>
          <a:prstGeom prst="rect">
            <a:avLst/>
          </a:prstGeom>
        </p:spPr>
      </p:pic>
      <p:pic>
        <p:nvPicPr>
          <p:cNvPr id="2050" name="Picture 2" descr="Halloween candy clip art free clipart images (With images) | Clip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477" y="949363"/>
            <a:ext cx="1832418" cy="160642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564640" y="3942080"/>
            <a:ext cx="1803576" cy="2400657"/>
          </a:xfrm>
          <a:prstGeom prst="rect">
            <a:avLst/>
          </a:prstGeom>
          <a:noFill/>
        </p:spPr>
        <p:txBody>
          <a:bodyPr wrap="square" rtlCol="0">
            <a:spAutoFit/>
          </a:bodyPr>
          <a:lstStyle/>
          <a:p>
            <a:r>
              <a:rPr lang="nl-NL" sz="15000" dirty="0"/>
              <a:t>5</a:t>
            </a:r>
            <a:endParaRPr lang="en-US" sz="15000" dirty="0"/>
          </a:p>
        </p:txBody>
      </p:sp>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7" name="Picture 2" descr="Halloween candy clip art free clipart images (With images) | Clip ..."/>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a:off x="2691757" y="891795"/>
            <a:ext cx="1696720" cy="860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alloween candy clip art free clipart images (With images) | Clip ..."/>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49810" b="100000" l="9000" r="90000"/>
                    </a14:imgEffect>
                  </a14:imgLayer>
                </a14:imgProps>
              </a:ext>
              <a:ext uri="{28A0092B-C50C-407E-A947-70E740481C1C}">
                <a14:useLocalDpi xmlns:a14="http://schemas.microsoft.com/office/drawing/2010/main" val="0"/>
              </a:ext>
            </a:extLst>
          </a:blip>
          <a:srcRect l="3737" t="44293"/>
          <a:stretch/>
        </p:blipFill>
        <p:spPr bwMode="auto">
          <a:xfrm rot="16454598">
            <a:off x="3233105" y="1717533"/>
            <a:ext cx="1696720" cy="860778"/>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280DA878-BACB-47A9-B99F-11377DD0803E}"/>
              </a:ext>
            </a:extLst>
          </p:cNvPr>
          <p:cNvSpPr txBox="1"/>
          <p:nvPr/>
        </p:nvSpPr>
        <p:spPr>
          <a:xfrm>
            <a:off x="50165" y="3290685"/>
            <a:ext cx="3151334" cy="523220"/>
          </a:xfrm>
          <a:prstGeom prst="rect">
            <a:avLst/>
          </a:prstGeom>
          <a:noFill/>
        </p:spPr>
        <p:txBody>
          <a:bodyPr wrap="square" rtlCol="0">
            <a:spAutoFit/>
          </a:bodyPr>
          <a:lstStyle/>
          <a:p>
            <a:pPr algn="ctr"/>
            <a:r>
              <a:rPr lang="nl-NL" sz="2800" dirty="0">
                <a:solidFill>
                  <a:schemeClr val="bg1">
                    <a:lumMod val="95000"/>
                  </a:schemeClr>
                </a:solidFill>
                <a:latin typeface="Chiller" panose="04020404031007020602" pitchFamily="82" charset="0"/>
              </a:rPr>
              <a:t>Welk kaartje blijft over?</a:t>
            </a:r>
            <a:endParaRPr lang="nl-BE" sz="2800" dirty="0">
              <a:solidFill>
                <a:schemeClr val="bg1">
                  <a:lumMod val="95000"/>
                </a:schemeClr>
              </a:solidFill>
              <a:latin typeface="Chiller" panose="04020404031007020602" pitchFamily="82" charset="0"/>
            </a:endParaRPr>
          </a:p>
        </p:txBody>
      </p:sp>
      <p:pic>
        <p:nvPicPr>
          <p:cNvPr id="14" name="Picture 2" descr="Afbeeldingsresultaat voor ant clipart">
            <a:extLst>
              <a:ext uri="{FF2B5EF4-FFF2-40B4-BE49-F238E27FC236}">
                <a16:creationId xmlns:a16="http://schemas.microsoft.com/office/drawing/2014/main" id="{F13BFA4B-AEB3-4348-91D7-EC5525DEA149}"/>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7083" y="5724098"/>
            <a:ext cx="813213" cy="494139"/>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24FA372A-B922-40F3-A832-4EA23EDE42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189817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16840" y="91470"/>
            <a:ext cx="1635760" cy="1569660"/>
          </a:xfrm>
          <a:prstGeom prst="rect">
            <a:avLst/>
          </a:prstGeom>
          <a:solidFill>
            <a:schemeClr val="bg1"/>
          </a:solidFill>
          <a:ln>
            <a:solidFill>
              <a:srgbClr val="261B23"/>
            </a:solidFill>
          </a:ln>
        </p:spPr>
        <p:txBody>
          <a:bodyPr wrap="square" rtlCol="0">
            <a:spAutoFit/>
          </a:bodyPr>
          <a:lstStyle/>
          <a:p>
            <a:pPr algn="ctr"/>
            <a:r>
              <a:rPr lang="nl-NL" sz="9600" dirty="0"/>
              <a:t>1</a:t>
            </a:r>
            <a:endParaRPr lang="en-US" sz="9600" dirty="0"/>
          </a:p>
        </p:txBody>
      </p:sp>
      <p:sp>
        <p:nvSpPr>
          <p:cNvPr id="7" name="Tekstvak 6"/>
          <p:cNvSpPr txBox="1"/>
          <p:nvPr/>
        </p:nvSpPr>
        <p:spPr>
          <a:xfrm>
            <a:off x="1945640" y="91470"/>
            <a:ext cx="1635760" cy="1569660"/>
          </a:xfrm>
          <a:prstGeom prst="rect">
            <a:avLst/>
          </a:prstGeom>
          <a:solidFill>
            <a:schemeClr val="bg1"/>
          </a:solidFill>
          <a:ln>
            <a:solidFill>
              <a:srgbClr val="261B23"/>
            </a:solidFill>
          </a:ln>
        </p:spPr>
        <p:txBody>
          <a:bodyPr wrap="square" rtlCol="0">
            <a:spAutoFit/>
          </a:bodyPr>
          <a:lstStyle/>
          <a:p>
            <a:pPr algn="ctr"/>
            <a:r>
              <a:rPr lang="nl-NL" sz="9600" dirty="0"/>
              <a:t>0</a:t>
            </a:r>
            <a:endParaRPr lang="en-US" sz="9600" dirty="0"/>
          </a:p>
        </p:txBody>
      </p:sp>
      <p:sp>
        <p:nvSpPr>
          <p:cNvPr id="9" name="Tekstvak 8"/>
          <p:cNvSpPr txBox="1"/>
          <p:nvPr/>
        </p:nvSpPr>
        <p:spPr>
          <a:xfrm>
            <a:off x="3774440" y="91470"/>
            <a:ext cx="1635760" cy="1569660"/>
          </a:xfrm>
          <a:prstGeom prst="rect">
            <a:avLst/>
          </a:prstGeom>
          <a:solidFill>
            <a:schemeClr val="bg1"/>
          </a:solidFill>
          <a:ln>
            <a:solidFill>
              <a:srgbClr val="261B23"/>
            </a:solidFill>
          </a:ln>
        </p:spPr>
        <p:txBody>
          <a:bodyPr wrap="square" rtlCol="0">
            <a:spAutoFit/>
          </a:bodyPr>
          <a:lstStyle/>
          <a:p>
            <a:pPr algn="ctr"/>
            <a:r>
              <a:rPr lang="nl-NL" sz="9600" dirty="0"/>
              <a:t>3</a:t>
            </a:r>
            <a:endParaRPr lang="en-US" sz="9600" dirty="0"/>
          </a:p>
        </p:txBody>
      </p:sp>
      <p:sp>
        <p:nvSpPr>
          <p:cNvPr id="10" name="Tekstvak 9"/>
          <p:cNvSpPr txBox="1"/>
          <p:nvPr/>
        </p:nvSpPr>
        <p:spPr>
          <a:xfrm>
            <a:off x="5603240" y="91470"/>
            <a:ext cx="1635760" cy="1569660"/>
          </a:xfrm>
          <a:prstGeom prst="rect">
            <a:avLst/>
          </a:prstGeom>
          <a:solidFill>
            <a:schemeClr val="bg1"/>
          </a:solidFill>
          <a:ln>
            <a:solidFill>
              <a:srgbClr val="261B23"/>
            </a:solidFill>
          </a:ln>
        </p:spPr>
        <p:txBody>
          <a:bodyPr wrap="square" rtlCol="0">
            <a:spAutoFit/>
          </a:bodyPr>
          <a:lstStyle/>
          <a:p>
            <a:pPr algn="ctr"/>
            <a:r>
              <a:rPr lang="nl-NL" sz="9600" dirty="0"/>
              <a:t>2</a:t>
            </a:r>
            <a:endParaRPr lang="en-US" sz="9600" dirty="0"/>
          </a:p>
        </p:txBody>
      </p:sp>
      <p:sp>
        <p:nvSpPr>
          <p:cNvPr id="11" name="Tekstvak 10"/>
          <p:cNvSpPr txBox="1"/>
          <p:nvPr/>
        </p:nvSpPr>
        <p:spPr>
          <a:xfrm>
            <a:off x="7432040" y="91470"/>
            <a:ext cx="1635760" cy="1569660"/>
          </a:xfrm>
          <a:prstGeom prst="rect">
            <a:avLst/>
          </a:prstGeom>
          <a:solidFill>
            <a:schemeClr val="bg1"/>
          </a:solidFill>
          <a:ln>
            <a:solidFill>
              <a:srgbClr val="261B23"/>
            </a:solidFill>
          </a:ln>
        </p:spPr>
        <p:txBody>
          <a:bodyPr wrap="square" rtlCol="0">
            <a:spAutoFit/>
          </a:bodyPr>
          <a:lstStyle/>
          <a:p>
            <a:pPr algn="ctr"/>
            <a:r>
              <a:rPr lang="nl-NL" sz="9600" dirty="0"/>
              <a:t>4</a:t>
            </a:r>
            <a:endParaRPr lang="en-US" sz="9600" dirty="0"/>
          </a:p>
        </p:txBody>
      </p:sp>
      <p:sp>
        <p:nvSpPr>
          <p:cNvPr id="12" name="Tekstvak 11">
            <a:extLst>
              <a:ext uri="{FF2B5EF4-FFF2-40B4-BE49-F238E27FC236}">
                <a16:creationId xmlns:a16="http://schemas.microsoft.com/office/drawing/2014/main" id="{5A93B8E8-0046-4665-96A3-99DCCAB114D0}"/>
              </a:ext>
            </a:extLst>
          </p:cNvPr>
          <p:cNvSpPr txBox="1"/>
          <p:nvPr/>
        </p:nvSpPr>
        <p:spPr>
          <a:xfrm>
            <a:off x="22860" y="1823835"/>
            <a:ext cx="2791924" cy="523220"/>
          </a:xfrm>
          <a:prstGeom prst="rect">
            <a:avLst/>
          </a:prstGeom>
          <a:noFill/>
        </p:spPr>
        <p:txBody>
          <a:bodyPr wrap="square" rtlCol="0">
            <a:spAutoFit/>
          </a:bodyPr>
          <a:lstStyle/>
          <a:p>
            <a:pPr algn="ctr"/>
            <a:r>
              <a:rPr lang="nl-NL" sz="2800" dirty="0">
                <a:latin typeface="Chiller" panose="04020404031007020602" pitchFamily="82" charset="0"/>
              </a:rPr>
              <a:t>Welk kaartje blijft over?</a:t>
            </a:r>
            <a:endParaRPr lang="nl-BE" sz="2800" dirty="0">
              <a:latin typeface="Chiller" panose="04020404031007020602" pitchFamily="82" charset="0"/>
            </a:endParaRPr>
          </a:p>
        </p:txBody>
      </p:sp>
      <p:pic>
        <p:nvPicPr>
          <p:cNvPr id="13" name="Picture 2" descr="Afbeeldingsresultaat voor ant clipart">
            <a:extLst>
              <a:ext uri="{FF2B5EF4-FFF2-40B4-BE49-F238E27FC236}">
                <a16:creationId xmlns:a16="http://schemas.microsoft.com/office/drawing/2014/main" id="{E56F175A-F30A-4A6C-A908-D1A2243FADC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4784" y="1823835"/>
            <a:ext cx="813213" cy="494139"/>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extLst>
              <a:ext uri="{FF2B5EF4-FFF2-40B4-BE49-F238E27FC236}">
                <a16:creationId xmlns:a16="http://schemas.microsoft.com/office/drawing/2014/main" id="{FADC55E1-2AA0-42F9-8F6E-47C1E9F86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244918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ansel and Gretel - forest, art, house, sweet, tree, fantasy, tale ...">
            <a:extLst>
              <a:ext uri="{FF2B5EF4-FFF2-40B4-BE49-F238E27FC236}">
                <a16:creationId xmlns:a16="http://schemas.microsoft.com/office/drawing/2014/main" id="{C1976E30-1F48-429D-901A-784BBCF252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66" t="-148" r="3375" b="14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1CCA4FB2-EC73-4AD9-80F9-FC52546DA2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419" y="2071117"/>
            <a:ext cx="1197981" cy="557075"/>
          </a:xfrm>
          <a:prstGeom prst="rect">
            <a:avLst/>
          </a:prstGeom>
        </p:spPr>
      </p:pic>
      <p:pic>
        <p:nvPicPr>
          <p:cNvPr id="7" name="Afbeelding 6">
            <a:extLst>
              <a:ext uri="{FF2B5EF4-FFF2-40B4-BE49-F238E27FC236}">
                <a16:creationId xmlns:a16="http://schemas.microsoft.com/office/drawing/2014/main" id="{0F17A859-A893-4D22-A48F-DFEBFDD61B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298" y="3546784"/>
            <a:ext cx="681827" cy="681827"/>
          </a:xfrm>
          <a:prstGeom prst="rect">
            <a:avLst/>
          </a:prstGeom>
        </p:spPr>
      </p:pic>
      <p:pic>
        <p:nvPicPr>
          <p:cNvPr id="9" name="Afbeelding 8">
            <a:extLst>
              <a:ext uri="{FF2B5EF4-FFF2-40B4-BE49-F238E27FC236}">
                <a16:creationId xmlns:a16="http://schemas.microsoft.com/office/drawing/2014/main" id="{A1F40DA1-5F3F-4FC3-97E7-47D805F9D5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1122972"/>
            <a:ext cx="1262690" cy="525119"/>
          </a:xfrm>
          <a:prstGeom prst="rect">
            <a:avLst/>
          </a:prstGeom>
        </p:spPr>
      </p:pic>
      <p:pic>
        <p:nvPicPr>
          <p:cNvPr id="11" name="Afbeelding 10">
            <a:extLst>
              <a:ext uri="{FF2B5EF4-FFF2-40B4-BE49-F238E27FC236}">
                <a16:creationId xmlns:a16="http://schemas.microsoft.com/office/drawing/2014/main" id="{78FC1B56-5F43-40CC-89E6-BFCD42710E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409" y="5086350"/>
            <a:ext cx="979010" cy="405072"/>
          </a:xfrm>
          <a:prstGeom prst="rect">
            <a:avLst/>
          </a:prstGeom>
        </p:spPr>
      </p:pic>
      <p:pic>
        <p:nvPicPr>
          <p:cNvPr id="13" name="Afbeelding 12">
            <a:extLst>
              <a:ext uri="{FF2B5EF4-FFF2-40B4-BE49-F238E27FC236}">
                <a16:creationId xmlns:a16="http://schemas.microsoft.com/office/drawing/2014/main" id="{5FCC5BA6-C5D3-498B-A23B-469C3B1724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5312" y="6191251"/>
            <a:ext cx="974028" cy="405072"/>
          </a:xfrm>
          <a:prstGeom prst="rect">
            <a:avLst/>
          </a:prstGeom>
        </p:spPr>
      </p:pic>
      <p:pic>
        <p:nvPicPr>
          <p:cNvPr id="15" name="Afbeelding 14">
            <a:extLst>
              <a:ext uri="{FF2B5EF4-FFF2-40B4-BE49-F238E27FC236}">
                <a16:creationId xmlns:a16="http://schemas.microsoft.com/office/drawing/2014/main" id="{8B566D11-7E11-4A5F-9718-14D0FBEE9F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388" y="3899631"/>
            <a:ext cx="1742062" cy="181709"/>
          </a:xfrm>
          <a:prstGeom prst="rect">
            <a:avLst/>
          </a:prstGeom>
        </p:spPr>
      </p:pic>
      <p:pic>
        <p:nvPicPr>
          <p:cNvPr id="17" name="Afbeelding 16">
            <a:extLst>
              <a:ext uri="{FF2B5EF4-FFF2-40B4-BE49-F238E27FC236}">
                <a16:creationId xmlns:a16="http://schemas.microsoft.com/office/drawing/2014/main" id="{17E341E7-DD91-469F-B6EA-9915E798A7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3555" y="576521"/>
            <a:ext cx="1742062" cy="181709"/>
          </a:xfrm>
          <a:prstGeom prst="rect">
            <a:avLst/>
          </a:prstGeom>
        </p:spPr>
      </p:pic>
      <p:pic>
        <p:nvPicPr>
          <p:cNvPr id="19" name="Afbeelding 18">
            <a:extLst>
              <a:ext uri="{FF2B5EF4-FFF2-40B4-BE49-F238E27FC236}">
                <a16:creationId xmlns:a16="http://schemas.microsoft.com/office/drawing/2014/main" id="{68C32DEC-91B7-4443-9FD1-15DEEAE971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2108" y="2628192"/>
            <a:ext cx="1326408" cy="536454"/>
          </a:xfrm>
          <a:prstGeom prst="rect">
            <a:avLst/>
          </a:prstGeom>
        </p:spPr>
      </p:pic>
      <p:pic>
        <p:nvPicPr>
          <p:cNvPr id="21" name="Afbeelding 20">
            <a:extLst>
              <a:ext uri="{FF2B5EF4-FFF2-40B4-BE49-F238E27FC236}">
                <a16:creationId xmlns:a16="http://schemas.microsoft.com/office/drawing/2014/main" id="{34E745BA-3F17-40DC-9552-F18C2A11A5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7544" y="4030602"/>
            <a:ext cx="1326408" cy="536454"/>
          </a:xfrm>
          <a:prstGeom prst="rect">
            <a:avLst/>
          </a:prstGeom>
        </p:spPr>
      </p:pic>
      <p:pic>
        <p:nvPicPr>
          <p:cNvPr id="23" name="Afbeelding 22">
            <a:extLst>
              <a:ext uri="{FF2B5EF4-FFF2-40B4-BE49-F238E27FC236}">
                <a16:creationId xmlns:a16="http://schemas.microsoft.com/office/drawing/2014/main" id="{92A67F1A-B561-448D-9C21-87B22E23636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45592" y="5491422"/>
            <a:ext cx="1326408" cy="536454"/>
          </a:xfrm>
          <a:prstGeom prst="rect">
            <a:avLst/>
          </a:prstGeom>
        </p:spPr>
      </p:pic>
      <p:pic>
        <p:nvPicPr>
          <p:cNvPr id="25" name="Afbeelding 24">
            <a:extLst>
              <a:ext uri="{FF2B5EF4-FFF2-40B4-BE49-F238E27FC236}">
                <a16:creationId xmlns:a16="http://schemas.microsoft.com/office/drawing/2014/main" id="{F673BF24-F264-4323-ABAA-A258F2B6E94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9905" y="5554981"/>
            <a:ext cx="763650" cy="472895"/>
          </a:xfrm>
          <a:prstGeom prst="rect">
            <a:avLst/>
          </a:prstGeom>
        </p:spPr>
      </p:pic>
      <p:pic>
        <p:nvPicPr>
          <p:cNvPr id="27" name="Afbeelding 26">
            <a:extLst>
              <a:ext uri="{FF2B5EF4-FFF2-40B4-BE49-F238E27FC236}">
                <a16:creationId xmlns:a16="http://schemas.microsoft.com/office/drawing/2014/main" id="{7A29262F-2993-4BE1-9DC7-181DF3FB79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91690" y="2290945"/>
            <a:ext cx="1000933" cy="472895"/>
          </a:xfrm>
          <a:prstGeom prst="rect">
            <a:avLst/>
          </a:prstGeom>
        </p:spPr>
      </p:pic>
      <p:pic>
        <p:nvPicPr>
          <p:cNvPr id="29" name="Afbeelding 28">
            <a:extLst>
              <a:ext uri="{FF2B5EF4-FFF2-40B4-BE49-F238E27FC236}">
                <a16:creationId xmlns:a16="http://schemas.microsoft.com/office/drawing/2014/main" id="{D76C32AF-9CF4-4DFD-9D25-FA7319AD7FD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20409" y="3126372"/>
            <a:ext cx="1253147" cy="405072"/>
          </a:xfrm>
          <a:prstGeom prst="rect">
            <a:avLst/>
          </a:prstGeom>
        </p:spPr>
      </p:pic>
      <p:pic>
        <p:nvPicPr>
          <p:cNvPr id="31" name="Afbeelding 30">
            <a:extLst>
              <a:ext uri="{FF2B5EF4-FFF2-40B4-BE49-F238E27FC236}">
                <a16:creationId xmlns:a16="http://schemas.microsoft.com/office/drawing/2014/main" id="{9962D7F9-A3F0-47CE-BEAB-A5A2D8FEFC7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3288" y="1734771"/>
            <a:ext cx="517025" cy="738607"/>
          </a:xfrm>
          <a:prstGeom prst="rect">
            <a:avLst/>
          </a:prstGeom>
        </p:spPr>
      </p:pic>
      <p:pic>
        <p:nvPicPr>
          <p:cNvPr id="33" name="Afbeelding 32">
            <a:extLst>
              <a:ext uri="{FF2B5EF4-FFF2-40B4-BE49-F238E27FC236}">
                <a16:creationId xmlns:a16="http://schemas.microsoft.com/office/drawing/2014/main" id="{D5826B57-CC36-4C46-82A7-317B12DCC75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99148" y="4361739"/>
            <a:ext cx="517025" cy="738607"/>
          </a:xfrm>
          <a:prstGeom prst="rect">
            <a:avLst/>
          </a:prstGeom>
        </p:spPr>
      </p:pic>
      <p:pic>
        <p:nvPicPr>
          <p:cNvPr id="35" name="Afbeelding 34">
            <a:extLst>
              <a:ext uri="{FF2B5EF4-FFF2-40B4-BE49-F238E27FC236}">
                <a16:creationId xmlns:a16="http://schemas.microsoft.com/office/drawing/2014/main" id="{6397CC86-2233-4C84-8706-994F35A33AF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20409" y="455276"/>
            <a:ext cx="565319" cy="738607"/>
          </a:xfrm>
          <a:prstGeom prst="rect">
            <a:avLst/>
          </a:prstGeom>
        </p:spPr>
      </p:pic>
      <p:pic>
        <p:nvPicPr>
          <p:cNvPr id="37" name="Afbeelding 36">
            <a:extLst>
              <a:ext uri="{FF2B5EF4-FFF2-40B4-BE49-F238E27FC236}">
                <a16:creationId xmlns:a16="http://schemas.microsoft.com/office/drawing/2014/main" id="{48BD5636-5B22-41F6-A2D8-84417B69C4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3706" y="1336037"/>
            <a:ext cx="1152064" cy="736230"/>
          </a:xfrm>
          <a:prstGeom prst="rect">
            <a:avLst/>
          </a:prstGeom>
        </p:spPr>
      </p:pic>
      <p:pic>
        <p:nvPicPr>
          <p:cNvPr id="39" name="Afbeelding 38">
            <a:extLst>
              <a:ext uri="{FF2B5EF4-FFF2-40B4-BE49-F238E27FC236}">
                <a16:creationId xmlns:a16="http://schemas.microsoft.com/office/drawing/2014/main" id="{E84E3E34-3BDD-4CC5-AAAF-E22FFFA9FF5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39988" y="4198941"/>
            <a:ext cx="1152064" cy="736230"/>
          </a:xfrm>
          <a:prstGeom prst="rect">
            <a:avLst/>
          </a:prstGeom>
        </p:spPr>
      </p:pic>
      <p:sp>
        <p:nvSpPr>
          <p:cNvPr id="40" name="Tekstvak 39">
            <a:extLst>
              <a:ext uri="{FF2B5EF4-FFF2-40B4-BE49-F238E27FC236}">
                <a16:creationId xmlns:a16="http://schemas.microsoft.com/office/drawing/2014/main" id="{A0D66C96-F3C6-4777-BDA4-2F0C3B99E2A6}"/>
              </a:ext>
            </a:extLst>
          </p:cNvPr>
          <p:cNvSpPr txBox="1"/>
          <p:nvPr/>
        </p:nvSpPr>
        <p:spPr>
          <a:xfrm>
            <a:off x="2599148" y="10837"/>
            <a:ext cx="3944527" cy="830997"/>
          </a:xfrm>
          <a:prstGeom prst="rect">
            <a:avLst/>
          </a:prstGeom>
          <a:noFill/>
        </p:spPr>
        <p:txBody>
          <a:bodyPr wrap="square" rtlCol="0">
            <a:spAutoFit/>
          </a:bodyPr>
          <a:lstStyle/>
          <a:p>
            <a:pPr algn="ctr"/>
            <a:r>
              <a:rPr lang="nl-NL" sz="3600" dirty="0">
                <a:solidFill>
                  <a:schemeClr val="bg1">
                    <a:lumMod val="95000"/>
                  </a:schemeClr>
                </a:solidFill>
                <a:latin typeface="Chiller" panose="04020404031007020602" pitchFamily="82" charset="0"/>
              </a:rPr>
              <a:t>Hoeveel </a:t>
            </a:r>
            <a:r>
              <a:rPr lang="nl-NL" sz="4800" dirty="0">
                <a:solidFill>
                  <a:schemeClr val="bg1">
                    <a:lumMod val="95000"/>
                  </a:schemeClr>
                </a:solidFill>
                <a:latin typeface="Chiller" panose="04020404031007020602" pitchFamily="82" charset="0"/>
              </a:rPr>
              <a:t>6</a:t>
            </a:r>
            <a:r>
              <a:rPr lang="nl-NL" sz="3600" dirty="0">
                <a:solidFill>
                  <a:schemeClr val="bg1">
                    <a:lumMod val="95000"/>
                  </a:schemeClr>
                </a:solidFill>
                <a:latin typeface="Chiller" panose="04020404031007020602" pitchFamily="82" charset="0"/>
              </a:rPr>
              <a:t>jes zie je?</a:t>
            </a:r>
            <a:endParaRPr lang="nl-BE" sz="3600" dirty="0">
              <a:solidFill>
                <a:schemeClr val="bg1">
                  <a:lumMod val="95000"/>
                </a:schemeClr>
              </a:solidFill>
              <a:latin typeface="Chiller" panose="04020404031007020602" pitchFamily="82" charset="0"/>
            </a:endParaRPr>
          </a:p>
        </p:txBody>
      </p:sp>
      <p:pic>
        <p:nvPicPr>
          <p:cNvPr id="43" name="Picture 2" descr="Afbeeldingsresultaat voor ant clipart">
            <a:extLst>
              <a:ext uri="{FF2B5EF4-FFF2-40B4-BE49-F238E27FC236}">
                <a16:creationId xmlns:a16="http://schemas.microsoft.com/office/drawing/2014/main" id="{9332F727-31B2-49C4-85EC-0DAC86EEDD9B}"/>
              </a:ext>
            </a:extLst>
          </p:cNvPr>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587" y="6200173"/>
            <a:ext cx="813213" cy="494139"/>
          </a:xfrm>
          <a:prstGeom prst="rect">
            <a:avLst/>
          </a:prstGeom>
          <a:noFill/>
          <a:extLst>
            <a:ext uri="{909E8E84-426E-40DD-AFC4-6F175D3DCCD1}">
              <a14:hiddenFill xmlns:a14="http://schemas.microsoft.com/office/drawing/2010/main">
                <a:solidFill>
                  <a:srgbClr val="FFFFFF"/>
                </a:solidFill>
              </a14:hiddenFill>
            </a:ext>
          </a:extLst>
        </p:spPr>
      </p:pic>
      <p:pic>
        <p:nvPicPr>
          <p:cNvPr id="44" name="Afbeelding 43">
            <a:extLst>
              <a:ext uri="{FF2B5EF4-FFF2-40B4-BE49-F238E27FC236}">
                <a16:creationId xmlns:a16="http://schemas.microsoft.com/office/drawing/2014/main" id="{73D08573-B150-45A9-96F6-88F263A82ED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Tree>
    <p:extLst>
      <p:ext uri="{BB962C8B-B14F-4D97-AF65-F5344CB8AC3E}">
        <p14:creationId xmlns:p14="http://schemas.microsoft.com/office/powerpoint/2010/main" val="4089969635"/>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544</Words>
  <Application>Microsoft Office PowerPoint</Application>
  <PresentationFormat>Diavoorstelling (4:3)</PresentationFormat>
  <Paragraphs>118</Paragraphs>
  <Slides>28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28</vt:i4>
      </vt:variant>
    </vt:vector>
  </HeadingPairs>
  <TitlesOfParts>
    <vt:vector size="35" baseType="lpstr">
      <vt:lpstr>Arial</vt:lpstr>
      <vt:lpstr>Arial Rounded MT Bold</vt:lpstr>
      <vt:lpstr>Bahnschrift Light Condensed</vt:lpstr>
      <vt:lpstr>Calibri</vt:lpstr>
      <vt:lpstr>Calibri Light</vt:lpstr>
      <vt:lpstr>Chiller</vt:lpstr>
      <vt:lpstr>Kantoorthema</vt:lpstr>
      <vt:lpstr>Speluitleg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LK-22269</dc:creator>
  <cp:lastModifiedBy>Hilke Van Kerckhove</cp:lastModifiedBy>
  <cp:revision>12</cp:revision>
  <dcterms:created xsi:type="dcterms:W3CDTF">2020-06-14T20:11:30Z</dcterms:created>
  <dcterms:modified xsi:type="dcterms:W3CDTF">2022-01-10T20:07:58Z</dcterms:modified>
</cp:coreProperties>
</file>